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handoutMasterIdLst>
    <p:handoutMasterId r:id="rId75"/>
  </p:handoutMasterIdLst>
  <p:sldIdLst>
    <p:sldId id="256" r:id="rId2"/>
    <p:sldId id="385" r:id="rId3"/>
    <p:sldId id="456" r:id="rId4"/>
    <p:sldId id="387" r:id="rId5"/>
    <p:sldId id="388" r:id="rId6"/>
    <p:sldId id="389" r:id="rId7"/>
    <p:sldId id="457" r:id="rId8"/>
    <p:sldId id="390" r:id="rId9"/>
    <p:sldId id="392" r:id="rId10"/>
    <p:sldId id="395" r:id="rId11"/>
    <p:sldId id="394" r:id="rId12"/>
    <p:sldId id="391" r:id="rId13"/>
    <p:sldId id="396" r:id="rId14"/>
    <p:sldId id="458" r:id="rId15"/>
    <p:sldId id="398" r:id="rId16"/>
    <p:sldId id="397" r:id="rId17"/>
    <p:sldId id="399" r:id="rId18"/>
    <p:sldId id="400" r:id="rId19"/>
    <p:sldId id="401" r:id="rId20"/>
    <p:sldId id="402" r:id="rId21"/>
    <p:sldId id="404" r:id="rId22"/>
    <p:sldId id="406" r:id="rId23"/>
    <p:sldId id="403" r:id="rId24"/>
    <p:sldId id="407" r:id="rId25"/>
    <p:sldId id="408" r:id="rId26"/>
    <p:sldId id="409" r:id="rId27"/>
    <p:sldId id="459" r:id="rId28"/>
    <p:sldId id="411" r:id="rId29"/>
    <p:sldId id="415" r:id="rId30"/>
    <p:sldId id="414" r:id="rId31"/>
    <p:sldId id="416" r:id="rId32"/>
    <p:sldId id="417" r:id="rId33"/>
    <p:sldId id="418" r:id="rId34"/>
    <p:sldId id="419" r:id="rId35"/>
    <p:sldId id="412" r:id="rId36"/>
    <p:sldId id="410" r:id="rId37"/>
    <p:sldId id="420" r:id="rId38"/>
    <p:sldId id="460" r:id="rId39"/>
    <p:sldId id="421" r:id="rId40"/>
    <p:sldId id="422" r:id="rId41"/>
    <p:sldId id="423" r:id="rId42"/>
    <p:sldId id="424" r:id="rId43"/>
    <p:sldId id="426" r:id="rId44"/>
    <p:sldId id="428" r:id="rId45"/>
    <p:sldId id="429" r:id="rId46"/>
    <p:sldId id="430" r:id="rId47"/>
    <p:sldId id="431" r:id="rId48"/>
    <p:sldId id="432" r:id="rId49"/>
    <p:sldId id="433" r:id="rId50"/>
    <p:sldId id="434" r:id="rId51"/>
    <p:sldId id="435" r:id="rId52"/>
    <p:sldId id="427" r:id="rId53"/>
    <p:sldId id="437" r:id="rId54"/>
    <p:sldId id="436" r:id="rId55"/>
    <p:sldId id="461" r:id="rId56"/>
    <p:sldId id="438" r:id="rId57"/>
    <p:sldId id="440" r:id="rId58"/>
    <p:sldId id="441" r:id="rId59"/>
    <p:sldId id="442" r:id="rId60"/>
    <p:sldId id="443" r:id="rId61"/>
    <p:sldId id="447" r:id="rId62"/>
    <p:sldId id="448" r:id="rId63"/>
    <p:sldId id="446" r:id="rId64"/>
    <p:sldId id="462" r:id="rId65"/>
    <p:sldId id="449" r:id="rId66"/>
    <p:sldId id="450" r:id="rId67"/>
    <p:sldId id="451" r:id="rId68"/>
    <p:sldId id="452" r:id="rId69"/>
    <p:sldId id="453" r:id="rId70"/>
    <p:sldId id="454" r:id="rId71"/>
    <p:sldId id="455" r:id="rId72"/>
    <p:sldId id="463" r:id="rId7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FF"/>
    <a:srgbClr val="EFA511"/>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70253" autoAdjust="0"/>
  </p:normalViewPr>
  <p:slideViewPr>
    <p:cSldViewPr>
      <p:cViewPr varScale="1">
        <p:scale>
          <a:sx n="74" d="100"/>
          <a:sy n="74" d="100"/>
        </p:scale>
        <p:origin x="27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Nhập môn CNTT&amp;TT</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a:t>2016</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752D2C8-BDAA-C846-93DE-8024D750DFE1}" type="slidenum">
              <a:rPr lang="en-US" smtClean="0"/>
              <a:pPr/>
              <a:t>‹#›</a:t>
            </a:fld>
            <a:endParaRPr lang="en-US"/>
          </a:p>
        </p:txBody>
      </p:sp>
    </p:spTree>
    <p:extLst>
      <p:ext uri="{BB962C8B-B14F-4D97-AF65-F5344CB8AC3E}">
        <p14:creationId xmlns:p14="http://schemas.microsoft.com/office/powerpoint/2010/main" val="82852914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Nhập môn CNTT&amp;TT</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a:t>2016</a:t>
            </a:r>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FEAD6D3-E3A6-4306-A906-2CB27FEAA95E}" type="slidenum">
              <a:rPr lang="en-US" smtClean="0"/>
              <a:pPr/>
              <a:t>‹#›</a:t>
            </a:fld>
            <a:endParaRPr lang="en-US"/>
          </a:p>
        </p:txBody>
      </p:sp>
    </p:spTree>
    <p:extLst>
      <p:ext uri="{BB962C8B-B14F-4D97-AF65-F5344CB8AC3E}">
        <p14:creationId xmlns:p14="http://schemas.microsoft.com/office/powerpoint/2010/main" val="315670075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gaynay.vn/6-buc-tuyet-thu-vo-gia-luu-giu-tai-toa-thanh-Vatican-p263576.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www.ngaynay.vn/Khoa-hoc/404.html" TargetMode="External"/><Relationship Id="rId5" Type="http://schemas.openxmlformats.org/officeDocument/2006/relationships/hyperlink" Target="http://www.ngaynay.vn/tim-kiem/thi%C3%AAn-v%C4%83n%20.html" TargetMode="External"/><Relationship Id="rId4" Type="http://schemas.openxmlformats.org/officeDocument/2006/relationships/hyperlink" Target="http://www.ngaynay.vn/Nhung-nha-khoa-hoc-Viet-noi-danh-the-gioi-p268955.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EAD6D3-E3A6-4306-A906-2CB27FEAA95E}" type="slidenum">
              <a:rPr lang="en-US" smtClean="0"/>
              <a:pPr/>
              <a:t>1</a:t>
            </a:fld>
            <a:endParaRPr lang="en-US"/>
          </a:p>
        </p:txBody>
      </p:sp>
      <p:sp>
        <p:nvSpPr>
          <p:cNvPr id="5" name="Date Placeholder 4"/>
          <p:cNvSpPr>
            <a:spLocks noGrp="1"/>
          </p:cNvSpPr>
          <p:nvPr>
            <p:ph type="dt" idx="11"/>
          </p:nvPr>
        </p:nvSpPr>
        <p:spPr/>
        <p:txBody>
          <a:bodyPr/>
          <a:lstStyle/>
          <a:p>
            <a:r>
              <a:rPr lang="en-US"/>
              <a:t>2016</a:t>
            </a:r>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r>
              <a:rPr lang="en-US"/>
              <a:t>Nhập môn CNTT&amp;TT</a:t>
            </a:r>
          </a:p>
        </p:txBody>
      </p:sp>
    </p:spTree>
    <p:extLst>
      <p:ext uri="{BB962C8B-B14F-4D97-AF65-F5344CB8AC3E}">
        <p14:creationId xmlns:p14="http://schemas.microsoft.com/office/powerpoint/2010/main" val="232533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passage is cohesive. </a:t>
            </a:r>
          </a:p>
          <a:p>
            <a:r>
              <a:rPr lang="en-US" dirty="0"/>
              <a:t>• Each sentence connects with the next and the previous.</a:t>
            </a:r>
          </a:p>
          <a:p>
            <a:r>
              <a:rPr lang="en-US" dirty="0"/>
              <a:t> • Sentences begin with familiar information. </a:t>
            </a:r>
          </a:p>
          <a:p>
            <a:r>
              <a:rPr lang="en-US" dirty="0"/>
              <a:t>• Sentences end with new information. </a:t>
            </a:r>
          </a:p>
          <a:p>
            <a:endParaRPr lang="en-US" dirty="0"/>
          </a:p>
          <a:p>
            <a:r>
              <a:rPr lang="en-US" dirty="0"/>
              <a:t>But the passage is not coherent.</a:t>
            </a:r>
          </a:p>
          <a:p>
            <a:r>
              <a:rPr lang="en-US" dirty="0"/>
              <a:t> • The topic of each sentence is different from the previous.</a:t>
            </a:r>
          </a:p>
          <a:p>
            <a:r>
              <a:rPr lang="en-US" dirty="0"/>
              <a:t> • Thus, the paragraph lacks focus. </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37</a:t>
            </a:fld>
            <a:endParaRPr lang="en-US"/>
          </a:p>
        </p:txBody>
      </p:sp>
    </p:spTree>
    <p:extLst>
      <p:ext uri="{BB962C8B-B14F-4D97-AF65-F5344CB8AC3E}">
        <p14:creationId xmlns:p14="http://schemas.microsoft.com/office/powerpoint/2010/main" val="342510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Clarity: rõ ràng</a:t>
            </a:r>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39</a:t>
            </a:fld>
            <a:endParaRPr lang="en-US"/>
          </a:p>
        </p:txBody>
      </p:sp>
    </p:spTree>
    <p:extLst>
      <p:ext uri="{BB962C8B-B14F-4D97-AF65-F5344CB8AC3E}">
        <p14:creationId xmlns:p14="http://schemas.microsoft.com/office/powerpoint/2010/main" val="336018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A number: plura</a:t>
            </a:r>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56</a:t>
            </a:fld>
            <a:endParaRPr lang="en-US"/>
          </a:p>
        </p:txBody>
      </p:sp>
    </p:spTree>
    <p:extLst>
      <p:ext uri="{BB962C8B-B14F-4D97-AF65-F5344CB8AC3E}">
        <p14:creationId xmlns:p14="http://schemas.microsoft.com/office/powerpoint/2010/main" val="4149250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comma should be used after an introductory word, phrase, or clause. This gives the reader a slight pause after an introductory element and often can help avoid confusion.</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57</a:t>
            </a:fld>
            <a:endParaRPr lang="en-US"/>
          </a:p>
        </p:txBody>
      </p:sp>
    </p:spTree>
    <p:extLst>
      <p:ext uri="{BB962C8B-B14F-4D97-AF65-F5344CB8AC3E}">
        <p14:creationId xmlns:p14="http://schemas.microsoft.com/office/powerpoint/2010/main" val="262628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comma should be used after an introductory word, phrase, or clause. This gives the reader a slight pause after an introductory element and often can help avoid confusion.</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58</a:t>
            </a:fld>
            <a:endParaRPr lang="en-US"/>
          </a:p>
        </p:txBody>
      </p:sp>
    </p:spTree>
    <p:extLst>
      <p:ext uri="{BB962C8B-B14F-4D97-AF65-F5344CB8AC3E}">
        <p14:creationId xmlns:p14="http://schemas.microsoft.com/office/powerpoint/2010/main" val="3536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comma should be used after an introductory word, phrase, or clause. This gives the reader a slight pause after an introductory element and often can help avoid confusion.</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59</a:t>
            </a:fld>
            <a:endParaRPr lang="en-US"/>
          </a:p>
        </p:txBody>
      </p:sp>
    </p:spTree>
    <p:extLst>
      <p:ext uri="{BB962C8B-B14F-4D97-AF65-F5344CB8AC3E}">
        <p14:creationId xmlns:p14="http://schemas.microsoft.com/office/powerpoint/2010/main" val="420532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Faulty parallelism occurs when two or more parts of a sentence are similar in meaning but not parallel (or grammatically similar) in form. It often occurs with paired constructions and items in a series.</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60</a:t>
            </a:fld>
            <a:endParaRPr lang="en-US"/>
          </a:p>
        </p:txBody>
      </p:sp>
    </p:spTree>
    <p:extLst>
      <p:ext uri="{BB962C8B-B14F-4D97-AF65-F5344CB8AC3E}">
        <p14:creationId xmlns:p14="http://schemas.microsoft.com/office/powerpoint/2010/main" val="2921181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61</a:t>
            </a:fld>
            <a:endParaRPr lang="en-US"/>
          </a:p>
        </p:txBody>
      </p:sp>
    </p:spTree>
    <p:extLst>
      <p:ext uri="{BB962C8B-B14F-4D97-AF65-F5344CB8AC3E}">
        <p14:creationId xmlns:p14="http://schemas.microsoft.com/office/powerpoint/2010/main" val="2440777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Having arrived late for practice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the team captain</a:t>
            </a:r>
            <a:r>
              <a:rPr lang="en-US" sz="1200" b="0" i="0" kern="1200" dirty="0">
                <a:solidFill>
                  <a:schemeClr val="tx1"/>
                </a:solidFill>
                <a:effectLst/>
                <a:latin typeface="+mn-lt"/>
                <a:ea typeface="+mn-ea"/>
                <a:cs typeface="+mn-cs"/>
              </a:rPr>
              <a:t> needed a written excuse.</a:t>
            </a:r>
          </a:p>
          <a:p>
            <a:r>
              <a:rPr lang="en-US" sz="1200" b="1" i="0" kern="1200" dirty="0">
                <a:solidFill>
                  <a:schemeClr val="tx1"/>
                </a:solidFill>
                <a:effectLst/>
                <a:latin typeface="+mn-lt"/>
                <a:ea typeface="+mn-ea"/>
                <a:cs typeface="+mn-cs"/>
              </a:rPr>
              <a:t>Because Maria did not know his name</a:t>
            </a:r>
            <a:r>
              <a:rPr lang="en-US" sz="1200" b="0" i="0" kern="1200" dirty="0">
                <a:solidFill>
                  <a:schemeClr val="tx1"/>
                </a:solidFill>
                <a:effectLst/>
                <a:latin typeface="+mn-lt"/>
                <a:ea typeface="+mn-ea"/>
                <a:cs typeface="+mn-cs"/>
              </a:rPr>
              <a:t>, it was difficult to introduce him.</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 improved his results by doing the experiment again.</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62</a:t>
            </a:fld>
            <a:endParaRPr lang="en-US"/>
          </a:p>
        </p:txBody>
      </p:sp>
    </p:spTree>
    <p:extLst>
      <p:ext uri="{BB962C8B-B14F-4D97-AF65-F5344CB8AC3E}">
        <p14:creationId xmlns:p14="http://schemas.microsoft.com/office/powerpoint/2010/main" val="1141748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Faulty parallelism occurs when two or more parts of a sentence are similar in meaning but not parallel (or grammatically similar) in form. It often occurs with paired constructions and items in a series.</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63</a:t>
            </a:fld>
            <a:endParaRPr lang="en-US"/>
          </a:p>
        </p:txBody>
      </p:sp>
    </p:spTree>
    <p:extLst>
      <p:ext uri="{BB962C8B-B14F-4D97-AF65-F5344CB8AC3E}">
        <p14:creationId xmlns:p14="http://schemas.microsoft.com/office/powerpoint/2010/main" val="350886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Nhập môn CNTT&amp;TT</a:t>
            </a:r>
          </a:p>
        </p:txBody>
      </p:sp>
      <p:sp>
        <p:nvSpPr>
          <p:cNvPr id="5" name="Date Placeholder 4"/>
          <p:cNvSpPr>
            <a:spLocks noGrp="1"/>
          </p:cNvSpPr>
          <p:nvPr>
            <p:ph type="dt" idx="11"/>
          </p:nvPr>
        </p:nvSpPr>
        <p:spPr/>
        <p:txBody>
          <a:bodyPr/>
          <a:lstStyle/>
          <a:p>
            <a:r>
              <a:rPr lang="en-US"/>
              <a:t>2016</a:t>
            </a:r>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8FEAD6D3-E3A6-4306-A906-2CB27FEAA95E}" type="slidenum">
              <a:rPr lang="en-US" smtClean="0"/>
              <a:pPr/>
              <a:t>2</a:t>
            </a:fld>
            <a:endParaRPr lang="en-US"/>
          </a:p>
        </p:txBody>
      </p:sp>
    </p:spTree>
    <p:extLst>
      <p:ext uri="{BB962C8B-B14F-4D97-AF65-F5344CB8AC3E}">
        <p14:creationId xmlns:p14="http://schemas.microsoft.com/office/powerpoint/2010/main" val="126220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u="none" strike="noStrike" kern="1200" dirty="0">
                <a:solidFill>
                  <a:schemeClr val="tx1"/>
                </a:solidFill>
                <a:effectLst/>
                <a:latin typeface="+mn-lt"/>
                <a:ea typeface="+mn-ea"/>
                <a:cs typeface="+mn-cs"/>
                <a:hlinkClick r:id="rId3"/>
              </a:rPr>
              <a:t>Galileo Galilei</a:t>
            </a:r>
            <a:r>
              <a:rPr lang="vi-VN" sz="1200" b="0" i="0" kern="1200" dirty="0">
                <a:solidFill>
                  <a:schemeClr val="tx1"/>
                </a:solidFill>
                <a:effectLst/>
                <a:latin typeface="+mn-lt"/>
                <a:ea typeface="+mn-ea"/>
                <a:cs typeface="+mn-cs"/>
              </a:rPr>
              <a:t> (1564 – 1642) là một </a:t>
            </a:r>
            <a:r>
              <a:rPr lang="vi-VN" sz="1200" b="1" i="0" u="none" strike="noStrike" kern="1200" dirty="0">
                <a:solidFill>
                  <a:schemeClr val="tx1"/>
                </a:solidFill>
                <a:effectLst/>
                <a:latin typeface="+mn-lt"/>
                <a:ea typeface="+mn-ea"/>
                <a:cs typeface="+mn-cs"/>
                <a:hlinkClick r:id="rId4"/>
              </a:rPr>
              <a:t>nhà vật lí, nhà toán học và nhà thiên văn học</a:t>
            </a:r>
            <a:r>
              <a:rPr lang="vi-VN" sz="1200" b="0" i="0" kern="1200" dirty="0">
                <a:solidFill>
                  <a:schemeClr val="tx1"/>
                </a:solidFill>
                <a:effectLst/>
                <a:latin typeface="+mn-lt"/>
                <a:ea typeface="+mn-ea"/>
                <a:cs typeface="+mn-cs"/>
              </a:rPr>
              <a:t> nổi tiếng, người đóng vai trò quan trọng trong cuộc Cách mạng khoa học. Các thành tựu của ông gồm những cải tiến cho kính </a:t>
            </a:r>
            <a:r>
              <a:rPr lang="vi-VN" sz="1200" b="1" i="0" u="none" strike="noStrike" kern="1200" dirty="0">
                <a:solidFill>
                  <a:schemeClr val="tx1"/>
                </a:solidFill>
                <a:effectLst/>
                <a:latin typeface="+mn-lt"/>
                <a:ea typeface="+mn-ea"/>
                <a:cs typeface="+mn-cs"/>
                <a:hlinkClick r:id="rId5"/>
              </a:rPr>
              <a:t>thiên văn</a:t>
            </a:r>
            <a:r>
              <a:rPr lang="vi-VN" sz="1200" b="0" i="0" kern="1200" dirty="0">
                <a:solidFill>
                  <a:schemeClr val="tx1"/>
                </a:solidFill>
                <a:effectLst/>
                <a:latin typeface="+mn-lt"/>
                <a:ea typeface="+mn-ea"/>
                <a:cs typeface="+mn-cs"/>
              </a:rPr>
              <a:t> và các quan sát thiên văn sau đó. Galileo đã được gọi là "cha đẻ của quan sát thiên văn học hiện đại", "cha đẻ của vật lý hiện đại", và "cha đẻ của </a:t>
            </a:r>
            <a:r>
              <a:rPr lang="vi-VN" sz="1200" b="1" i="0" u="none" strike="noStrike" kern="1200" dirty="0">
                <a:solidFill>
                  <a:schemeClr val="tx1"/>
                </a:solidFill>
                <a:effectLst/>
                <a:latin typeface="+mn-lt"/>
                <a:ea typeface="+mn-ea"/>
                <a:cs typeface="+mn-cs"/>
                <a:hlinkClick r:id="rId6"/>
              </a:rPr>
              <a:t>khoa học</a:t>
            </a:r>
            <a:r>
              <a:rPr lang="vi-VN" sz="1200" b="0" i="0" kern="1200" dirty="0">
                <a:solidFill>
                  <a:schemeClr val="tx1"/>
                </a:solidFill>
                <a:effectLst/>
                <a:latin typeface="+mn-lt"/>
                <a:ea typeface="+mn-ea"/>
                <a:cs typeface="+mn-cs"/>
              </a:rPr>
              <a:t> hiện đại"</a:t>
            </a:r>
          </a:p>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4</a:t>
            </a:fld>
            <a:endParaRPr lang="en-US"/>
          </a:p>
        </p:txBody>
      </p:sp>
    </p:spTree>
    <p:extLst>
      <p:ext uri="{BB962C8B-B14F-4D97-AF65-F5344CB8AC3E}">
        <p14:creationId xmlns:p14="http://schemas.microsoft.com/office/powerpoint/2010/main" val="99526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Kay tham gia thiết kế mạng ARPAnet, tiền thân của mạng Internet. Ông cũng là người chế tạo Dynabook, phiên bản đầu tiên của dòng máy tính xách tay hiện nay, với màn hình phẳng, mạng không dây và trang bị bút điện tử. Bên cạnh đó, Alan Kay còn cộng tác với Steve Jobs và các đồng nghiệp tại hãng Apple Computer (trước đây) để tạo ra Macintosh, chiếc máy tính đầu tiên có giao diện đồ họa thân thiện với người dùng được sản xuất hàng loạt.</a:t>
            </a:r>
          </a:p>
          <a:p>
            <a:r>
              <a:rPr lang="vi-VN" sz="1200" b="0" i="0" kern="1200" dirty="0">
                <a:solidFill>
                  <a:schemeClr val="tx1"/>
                </a:solidFill>
                <a:effectLst/>
                <a:latin typeface="+mn-lt"/>
                <a:ea typeface="+mn-ea"/>
                <a:cs typeface="+mn-cs"/>
              </a:rPr>
              <a:t>Kay là người đưa ra thuật ngữ lập trình hướng đối tượng</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5</a:t>
            </a:fld>
            <a:endParaRPr lang="en-US"/>
          </a:p>
        </p:txBody>
      </p:sp>
    </p:spTree>
    <p:extLst>
      <p:ext uri="{BB962C8B-B14F-4D97-AF65-F5344CB8AC3E}">
        <p14:creationId xmlns:p14="http://schemas.microsoft.com/office/powerpoint/2010/main" val="31033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10</a:t>
            </a:fld>
            <a:endParaRPr lang="en-US"/>
          </a:p>
        </p:txBody>
      </p:sp>
    </p:spTree>
    <p:extLst>
      <p:ext uri="{BB962C8B-B14F-4D97-AF65-F5344CB8AC3E}">
        <p14:creationId xmlns:p14="http://schemas.microsoft.com/office/powerpoint/2010/main" val="387509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‘Educational Technology and Culture: The Influence of Ethnic and Professional Culture on Learners’ Technology Acceptance’: a compound, mostly descriptive title, which is relatively long with 15 words. Despite its length, it does not reveal the findings of the study. </a:t>
            </a:r>
          </a:p>
          <a:p>
            <a:pPr marL="171450" indent="-171450">
              <a:buFont typeface="Arial" panose="020B0604020202020204" pitchFamily="34" charset="0"/>
              <a:buChar char="•"/>
            </a:pPr>
            <a:r>
              <a:rPr lang="en-US" dirty="0"/>
              <a:t>‘HT06, tagging paper, taxonomy, Flickr, academic article, to read’: an interesting variant of a descriptive title that is self-reflective. The paper is about tagging, published at the Hypertext conference in 2006 (HT06) and it uses a list of tags as its title including a reference to the conference. Due to its unusual style, it will probably stand out in a table of contents and thus attract readers. </a:t>
            </a:r>
          </a:p>
          <a:p>
            <a:pPr marL="171450" indent="-171450">
              <a:buFont typeface="Arial" panose="020B0604020202020204" pitchFamily="34" charset="0"/>
              <a:buChar char="•"/>
            </a:pPr>
            <a:r>
              <a:rPr lang="en-US" dirty="0"/>
              <a:t>‘A New Framework for Dynamic Adaptations and Actions’: a descriptive title that reveals only little about the content of the paper. Moreover, it is fairly unspecific by not clarifying what kinds of adaptations and actions are dealt with. Unless this is clear in the target community, the title should include some declarative pieces (e.g. what characteristics does the framework expose other than that it is ‘new’?)</a:t>
            </a:r>
          </a:p>
          <a:p>
            <a:pPr marL="171450" indent="-171450">
              <a:buFont typeface="Arial" panose="020B0604020202020204" pitchFamily="34" charset="0"/>
              <a:buChar char="•"/>
            </a:pPr>
            <a:r>
              <a:rPr lang="en-US" dirty="0"/>
              <a:t> ‘Go To Statement Considered Harmful’: a declarative, short title, which will be rather meaningless to non-computer scientists. This is the title of an influential paper published by </a:t>
            </a:r>
            <a:r>
              <a:rPr lang="en-US" dirty="0" err="1"/>
              <a:t>Edsger</a:t>
            </a:r>
            <a:r>
              <a:rPr lang="en-US" dirty="0"/>
              <a:t> Dijkstra in 1968, and the style of the title referring to a common practice that is suboptimal as being ‘considered harmful’ has since been adopted for many other papers. </a:t>
            </a:r>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19</a:t>
            </a:fld>
            <a:endParaRPr lang="en-US"/>
          </a:p>
        </p:txBody>
      </p:sp>
    </p:spTree>
    <p:extLst>
      <p:ext uri="{BB962C8B-B14F-4D97-AF65-F5344CB8AC3E}">
        <p14:creationId xmlns:p14="http://schemas.microsoft.com/office/powerpoint/2010/main" val="233248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20</a:t>
            </a:fld>
            <a:endParaRPr lang="en-US"/>
          </a:p>
        </p:txBody>
      </p:sp>
    </p:spTree>
    <p:extLst>
      <p:ext uri="{BB962C8B-B14F-4D97-AF65-F5344CB8AC3E}">
        <p14:creationId xmlns:p14="http://schemas.microsoft.com/office/powerpoint/2010/main" val="202071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rhetorical: hùng biện</a:t>
            </a:r>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28</a:t>
            </a:fld>
            <a:endParaRPr lang="en-US"/>
          </a:p>
        </p:txBody>
      </p:sp>
    </p:spTree>
    <p:extLst>
      <p:ext uri="{BB962C8B-B14F-4D97-AF65-F5344CB8AC3E}">
        <p14:creationId xmlns:p14="http://schemas.microsoft.com/office/powerpoint/2010/main" val="153817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Example 1: the connection of ideas is not very good</a:t>
            </a:r>
          </a:p>
          <a:p>
            <a:r>
              <a:rPr lang="en-VN" dirty="0"/>
              <a:t>Example 2, 3: the connection of ideas is better</a:t>
            </a:r>
          </a:p>
        </p:txBody>
      </p:sp>
      <p:sp>
        <p:nvSpPr>
          <p:cNvPr id="4" name="Header Placeholder 3"/>
          <p:cNvSpPr>
            <a:spLocks noGrp="1"/>
          </p:cNvSpPr>
          <p:nvPr>
            <p:ph type="hdr" sz="quarter"/>
          </p:nvPr>
        </p:nvSpPr>
        <p:spPr/>
        <p:txBody>
          <a:bodyPr/>
          <a:lstStyle/>
          <a:p>
            <a:r>
              <a:rPr lang="en-US"/>
              <a:t>Nhập môn CNTT&amp;TT</a:t>
            </a:r>
          </a:p>
        </p:txBody>
      </p:sp>
      <p:sp>
        <p:nvSpPr>
          <p:cNvPr id="5" name="Date Placeholder 4"/>
          <p:cNvSpPr>
            <a:spLocks noGrp="1"/>
          </p:cNvSpPr>
          <p:nvPr>
            <p:ph type="dt" idx="1"/>
          </p:nvPr>
        </p:nvSpPr>
        <p:spPr/>
        <p:txBody>
          <a:bodyPr/>
          <a:lstStyle/>
          <a:p>
            <a:r>
              <a:rPr lang="en-US"/>
              <a:t>2016</a:t>
            </a:r>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8FEAD6D3-E3A6-4306-A906-2CB27FEAA95E}" type="slidenum">
              <a:rPr lang="en-US" smtClean="0"/>
              <a:pPr/>
              <a:t>35</a:t>
            </a:fld>
            <a:endParaRPr lang="en-US"/>
          </a:p>
        </p:txBody>
      </p:sp>
    </p:spTree>
    <p:extLst>
      <p:ext uri="{BB962C8B-B14F-4D97-AF65-F5344CB8AC3E}">
        <p14:creationId xmlns:p14="http://schemas.microsoft.com/office/powerpoint/2010/main" val="402303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 SoICT 2020</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
        <p:nvSpPr>
          <p:cNvPr id="7" name="Date Placeholder 2">
            <a:extLst>
              <a:ext uri="{FF2B5EF4-FFF2-40B4-BE49-F238E27FC236}">
                <a16:creationId xmlns:a16="http://schemas.microsoft.com/office/drawing/2014/main" id="{5479E027-D73A-2941-A8C1-D419E8C7F192}"/>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
        <p:nvSpPr>
          <p:cNvPr id="7" name="Date Placeholder 2">
            <a:extLst>
              <a:ext uri="{FF2B5EF4-FFF2-40B4-BE49-F238E27FC236}">
                <a16:creationId xmlns:a16="http://schemas.microsoft.com/office/drawing/2014/main" id="{CF46E22D-ECD5-4D45-A83D-DE24A82E5821}"/>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609600"/>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533400" y="1143000"/>
            <a:ext cx="8153400" cy="4983163"/>
          </a:xfrm>
        </p:spPr>
        <p:txBody>
          <a:bodyPr/>
          <a:lstStyle>
            <a:lvl1pPr marL="342900" indent="-342900">
              <a:buClr>
                <a:srgbClr val="3366FF"/>
              </a:buClr>
              <a:buSzPct val="100000"/>
              <a:buFont typeface="Wingdings" charset="2"/>
              <a:buChar char="§"/>
              <a:defRPr b="0">
                <a:latin typeface="Arial" panose="020B0604020202020204" pitchFamily="34" charset="0"/>
                <a:cs typeface="Arial" panose="020B0604020202020204" pitchFamily="34" charset="0"/>
              </a:defRPr>
            </a:lvl1pPr>
            <a:lvl2pPr marL="742950" indent="-285750">
              <a:buClr>
                <a:srgbClr val="FF0000"/>
              </a:buClr>
              <a:buFont typeface="Wingdings" charset="2"/>
              <a:buChar char="§"/>
              <a:defRPr b="0" i="0">
                <a:latin typeface="Arial" panose="020B0604020202020204" pitchFamily="34" charset="0"/>
                <a:cs typeface="Arial" panose="020B0604020202020204" pitchFamily="34" charset="0"/>
              </a:defRPr>
            </a:lvl2pPr>
            <a:lvl3pPr marL="1143000" indent="-228600">
              <a:buClr>
                <a:srgbClr val="0000FF"/>
              </a:buClr>
              <a:buFont typeface="Arial"/>
              <a:buChar char="•"/>
              <a:defRPr i="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3DC15EC7-FAD4-2843-B44D-89F049B4930A}"/>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
        <p:nvSpPr>
          <p:cNvPr id="8" name="Slide Number Placeholder 5">
            <a:extLst>
              <a:ext uri="{FF2B5EF4-FFF2-40B4-BE49-F238E27FC236}">
                <a16:creationId xmlns:a16="http://schemas.microsoft.com/office/drawing/2014/main" id="{E95EFD15-CD65-F54E-838C-AB4034884AC1}"/>
              </a:ext>
            </a:extLst>
          </p:cNvPr>
          <p:cNvSpPr>
            <a:spLocks noGrp="1"/>
          </p:cNvSpPr>
          <p:nvPr>
            <p:ph type="sldNum" sz="quarter" idx="12"/>
          </p:nvPr>
        </p:nvSpPr>
        <p:spPr>
          <a:xfrm>
            <a:off x="6553200" y="6356350"/>
            <a:ext cx="2133600" cy="365125"/>
          </a:xfrm>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SoICT 2020</a:t>
            </a:r>
            <a:endParaRPr lang="en-US" dirty="0"/>
          </a:p>
        </p:txBody>
      </p:sp>
      <p:sp>
        <p:nvSpPr>
          <p:cNvPr id="6" name="Slide Number Placeholder 5"/>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SoICT 2020</a:t>
            </a:r>
            <a:endParaRPr lang="en-US" dirty="0"/>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SoICT 2020</a:t>
            </a:r>
            <a:endParaRPr lang="en-US" dirty="0"/>
          </a:p>
        </p:txBody>
      </p:sp>
      <p:sp>
        <p:nvSpPr>
          <p:cNvPr id="9" name="Slide Number Placeholder 8"/>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SoICT 2020</a:t>
            </a:r>
            <a:endParaRPr lang="en-US" dirty="0"/>
          </a:p>
        </p:txBody>
      </p:sp>
      <p:sp>
        <p:nvSpPr>
          <p:cNvPr id="5" name="Slide Number Placeholder 4"/>
          <p:cNvSpPr>
            <a:spLocks noGrp="1"/>
          </p:cNvSpPr>
          <p:nvPr>
            <p:ph type="sldNum" sz="quarter" idx="12"/>
          </p:nvPr>
        </p:nvSpPr>
        <p:spPr/>
        <p:txBody>
          <a:bodyPr/>
          <a:lstStyle/>
          <a:p>
            <a:fld id="{8C13379D-D487-4446-85FC-E9ED5B8B80F6}"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13379D-D487-4446-85FC-E9ED5B8B80F6}" type="slidenum">
              <a:rPr lang="en-US" smtClean="0"/>
              <a:pPr/>
              <a:t>‹#›</a:t>
            </a:fld>
            <a:endParaRPr lang="en-US"/>
          </a:p>
        </p:txBody>
      </p:sp>
      <p:sp>
        <p:nvSpPr>
          <p:cNvPr id="5" name="Date Placeholder 2">
            <a:extLst>
              <a:ext uri="{FF2B5EF4-FFF2-40B4-BE49-F238E27FC236}">
                <a16:creationId xmlns:a16="http://schemas.microsoft.com/office/drawing/2014/main" id="{48034310-C56D-4A4B-AFBE-28916F5B727B}"/>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287" y="-19050"/>
            <a:ext cx="2855913" cy="781050"/>
          </a:xfrm>
        </p:spPr>
        <p:txBody>
          <a:bodyPr anchor="b"/>
          <a:lstStyle>
            <a:lvl1pPr algn="l">
              <a:defRPr sz="20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032250" y="1143000"/>
            <a:ext cx="4883150" cy="50149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
        <p:nvSpPr>
          <p:cNvPr id="8" name="Date Placeholder 2">
            <a:extLst>
              <a:ext uri="{FF2B5EF4-FFF2-40B4-BE49-F238E27FC236}">
                <a16:creationId xmlns:a16="http://schemas.microsoft.com/office/drawing/2014/main" id="{6E829EFF-2543-C24A-B26F-6024C0577080}"/>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8C13379D-D487-4446-85FC-E9ED5B8B80F6}" type="slidenum">
              <a:rPr lang="en-US" smtClean="0"/>
              <a:pPr/>
              <a:t>‹#›</a:t>
            </a:fld>
            <a:endParaRPr lang="en-US"/>
          </a:p>
        </p:txBody>
      </p:sp>
      <p:sp>
        <p:nvSpPr>
          <p:cNvPr id="8" name="Date Placeholder 2">
            <a:extLst>
              <a:ext uri="{FF2B5EF4-FFF2-40B4-BE49-F238E27FC236}">
                <a16:creationId xmlns:a16="http://schemas.microsoft.com/office/drawing/2014/main" id="{1440F49A-8C39-D849-A773-11908BD4BF7E}"/>
              </a:ext>
            </a:extLst>
          </p:cNvPr>
          <p:cNvSpPr>
            <a:spLocks noGrp="1"/>
          </p:cNvSpPr>
          <p:nvPr>
            <p:ph type="dt" sz="half" idx="10"/>
          </p:nvPr>
        </p:nvSpPr>
        <p:spPr>
          <a:xfrm>
            <a:off x="457200" y="6356350"/>
            <a:ext cx="2133600" cy="365125"/>
          </a:xfrm>
        </p:spPr>
        <p:txBody>
          <a:bodyPr/>
          <a:lstStyle/>
          <a:p>
            <a:r>
              <a:rPr lang="en-US"/>
              <a:t>© SoICT 2020</a:t>
            </a:r>
            <a:endParaRPr lang="en-US" dirty="0"/>
          </a:p>
        </p:txBody>
      </p:sp>
    </p:spTree>
  </p:cSld>
  <p:clrMapOvr>
    <a:masterClrMapping/>
  </p:clrMapOvr>
  <p:transition spd="slow">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SoICT 2020</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379D-D487-4446-85FC-E9ED5B8B80F6}" type="slidenum">
              <a:rPr lang="en-US" smtClean="0"/>
              <a:pPr/>
              <a:t>‹#›</a:t>
            </a:fld>
            <a:endParaRPr lang="en-US"/>
          </a:p>
        </p:txBody>
      </p:sp>
      <p:pic>
        <p:nvPicPr>
          <p:cNvPr id="8" name="Picture 7" descr="pp3.jpg"/>
          <p:cNvPicPr>
            <a:picLocks noChangeAspect="1"/>
          </p:cNvPicPr>
          <p:nvPr userDrawn="1"/>
        </p:nvPicPr>
        <p:blipFill>
          <a:blip r:embed="rId13"/>
          <a:srcRect t="3852" b="13333"/>
          <a:stretch>
            <a:fillRect/>
          </a:stretch>
        </p:blipFill>
        <p:spPr>
          <a:xfrm>
            <a:off x="1792" y="0"/>
            <a:ext cx="9142208"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dissolve/>
  </p:transition>
  <p:hf hdr="0" ftr="0" dt="0"/>
  <p:txStyles>
    <p:titleStyle>
      <a:lvl1pPr algn="ctr" defTabSz="914400" rtl="0" eaLnBrk="1" latinLnBrk="0" hangingPunct="1">
        <a:spcBef>
          <a:spcPct val="0"/>
        </a:spcBef>
        <a:buNone/>
        <a:defRPr sz="4400" kern="1200">
          <a:solidFill>
            <a:schemeClr val="tx1"/>
          </a:solidFill>
          <a:latin typeface="Myriad Pro"/>
          <a:ea typeface="+mj-ea"/>
          <a:cs typeface="Myriad Pro"/>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yriad Pro"/>
          <a:ea typeface="+mn-ea"/>
          <a:cs typeface="Myriad Pro"/>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yriad Pro"/>
          <a:ea typeface="+mn-ea"/>
          <a:cs typeface="Myriad Pro"/>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yriad Pro"/>
          <a:ea typeface="+mn-ea"/>
          <a:cs typeface="Myriad Pro"/>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a:ea typeface="+mn-ea"/>
          <a:cs typeface="Myriad Pro"/>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portal.core.edu.au/conf-ranks/" TargetMode="External"/><Relationship Id="rId2" Type="http://schemas.openxmlformats.org/officeDocument/2006/relationships/hyperlink" Target="https://www.scimagojr.com/journalrank.php?area=1700" TargetMode="External"/><Relationship Id="rId1" Type="http://schemas.openxmlformats.org/officeDocument/2006/relationships/slideLayout" Target="../slideLayouts/slideLayout2.xml"/><Relationship Id="rId6" Type="http://schemas.openxmlformats.org/officeDocument/2006/relationships/hyperlink" Target="https://scholar.google.com/" TargetMode="External"/><Relationship Id="rId5" Type="http://schemas.openxmlformats.org/officeDocument/2006/relationships/hyperlink" Target="https://dblp.uni-trier.de/pers" TargetMode="External"/><Relationship Id="rId4" Type="http://schemas.openxmlformats.org/officeDocument/2006/relationships/hyperlink" Target="http://www.wikicfp.com/cf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p1.jpg"/>
          <p:cNvPicPr>
            <a:picLocks noChangeAspect="1"/>
          </p:cNvPicPr>
          <p:nvPr/>
        </p:nvPicPr>
        <p:blipFill>
          <a:blip r:embed="rId3"/>
          <a:srcRect t="45556"/>
          <a:stretch>
            <a:fillRect/>
          </a:stretch>
        </p:blipFill>
        <p:spPr>
          <a:xfrm>
            <a:off x="896" y="4114800"/>
            <a:ext cx="9142208" cy="2743200"/>
          </a:xfrm>
          <a:prstGeom prst="rect">
            <a:avLst/>
          </a:prstGeom>
        </p:spPr>
      </p:pic>
      <p:sp>
        <p:nvSpPr>
          <p:cNvPr id="2" name="Title 1"/>
          <p:cNvSpPr>
            <a:spLocks noGrp="1"/>
          </p:cNvSpPr>
          <p:nvPr>
            <p:ph type="ctrTitle"/>
          </p:nvPr>
        </p:nvSpPr>
        <p:spPr>
          <a:xfrm>
            <a:off x="0" y="1924512"/>
            <a:ext cx="9144000" cy="1961688"/>
          </a:xfrm>
        </p:spPr>
        <p:txBody>
          <a:bodyPr>
            <a:noAutofit/>
          </a:bodyPr>
          <a:lstStyle/>
          <a:p>
            <a:pPr>
              <a:spcBef>
                <a:spcPts val="600"/>
              </a:spcBef>
            </a:pPr>
            <a:r>
              <a:rPr lang="en-US" sz="2400" dirty="0">
                <a:solidFill>
                  <a:srgbClr val="000090"/>
                </a:solidFill>
              </a:rPr>
              <a:t>Technical Writing and Presentation</a:t>
            </a:r>
            <a:br>
              <a:rPr lang="en-US" sz="2400" dirty="0">
                <a:solidFill>
                  <a:srgbClr val="000090"/>
                </a:solidFill>
              </a:rPr>
            </a:br>
            <a:r>
              <a:rPr lang="en-US" sz="2400" dirty="0">
                <a:solidFill>
                  <a:srgbClr val="C00000"/>
                </a:solidFill>
              </a:rPr>
              <a:t>Introduction to Research Writing</a:t>
            </a:r>
          </a:p>
        </p:txBody>
      </p:sp>
      <p:sp>
        <p:nvSpPr>
          <p:cNvPr id="3" name="Subtitle 2"/>
          <p:cNvSpPr>
            <a:spLocks noGrp="1"/>
          </p:cNvSpPr>
          <p:nvPr>
            <p:ph type="subTitle" idx="1"/>
          </p:nvPr>
        </p:nvSpPr>
        <p:spPr>
          <a:xfrm>
            <a:off x="381000" y="5029200"/>
            <a:ext cx="8513618" cy="990600"/>
          </a:xfrm>
        </p:spPr>
        <p:txBody>
          <a:bodyPr>
            <a:normAutofit/>
          </a:bodyPr>
          <a:lstStyle/>
          <a:p>
            <a:r>
              <a:rPr lang="en-US" sz="2000" dirty="0" err="1">
                <a:solidFill>
                  <a:schemeClr val="bg2"/>
                </a:solidFill>
              </a:rPr>
              <a:t>SOICT</a:t>
            </a:r>
            <a:r>
              <a:rPr lang="en-US" sz="2000" dirty="0">
                <a:solidFill>
                  <a:schemeClr val="bg2"/>
                </a:solidFill>
              </a:rPr>
              <a:t> - 2020</a:t>
            </a:r>
          </a:p>
          <a:p>
            <a:endParaRPr lang="en-US" sz="2000" dirty="0">
              <a:solidFill>
                <a:schemeClr val="bg2"/>
              </a:solidFill>
            </a:endParaRPr>
          </a:p>
          <a:p>
            <a:endParaRPr lang="en-US" sz="1600" dirty="0">
              <a:solidFill>
                <a:schemeClr val="bg2"/>
              </a:solidFill>
            </a:endParaRPr>
          </a:p>
        </p:txBody>
      </p:sp>
      <p:sp>
        <p:nvSpPr>
          <p:cNvPr id="8" name="Title 1"/>
          <p:cNvSpPr txBox="1">
            <a:spLocks/>
          </p:cNvSpPr>
          <p:nvPr/>
        </p:nvSpPr>
        <p:spPr>
          <a:xfrm>
            <a:off x="-896" y="3672"/>
            <a:ext cx="9144000" cy="1596528"/>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lgn="l">
              <a:spcBef>
                <a:spcPts val="0"/>
              </a:spcBef>
            </a:pPr>
            <a:r>
              <a:rPr lang="en-US" sz="1400" b="1">
                <a:solidFill>
                  <a:srgbClr val="C00000"/>
                </a:solidFill>
                <a:latin typeface="Arial" panose="020B0604020202020204" pitchFamily="34" charset="0"/>
                <a:cs typeface="Arial" panose="020B0604020202020204" pitchFamily="34" charset="0"/>
              </a:rPr>
              <a:t>	          </a:t>
            </a:r>
            <a:r>
              <a:rPr lang="en-US" sz="1400" b="1">
                <a:latin typeface="Arial" panose="020B0604020202020204" pitchFamily="34" charset="0"/>
                <a:cs typeface="Arial" panose="020B0604020202020204" pitchFamily="34" charset="0"/>
              </a:rPr>
              <a:t>TRƯỜNG ĐẠI HỌC BÁCH KHOA HÀ NỘI</a:t>
            </a:r>
          </a:p>
          <a:p>
            <a:pPr algn="l">
              <a:spcBef>
                <a:spcPts val="0"/>
              </a:spcBef>
            </a:pPr>
            <a:r>
              <a:rPr lang="en-US" sz="1050" b="1">
                <a:solidFill>
                  <a:srgbClr val="C00000"/>
                </a:solidFill>
                <a:latin typeface="Arial" panose="020B0604020202020204" pitchFamily="34" charset="0"/>
                <a:cs typeface="Arial" panose="020B0604020202020204" pitchFamily="34" charset="0"/>
              </a:rPr>
              <a:t>	              </a:t>
            </a:r>
            <a:r>
              <a:rPr lang="en-US" sz="1050">
                <a:solidFill>
                  <a:schemeClr val="bg1">
                    <a:lumMod val="50000"/>
                  </a:schemeClr>
                </a:solidFill>
                <a:latin typeface="Arial" panose="020B0604020202020204" pitchFamily="34" charset="0"/>
                <a:cs typeface="Arial" panose="020B0604020202020204" pitchFamily="34" charset="0"/>
              </a:rPr>
              <a:t>HANOI UNIVERSITY OF SCIENCE AND TECHNOLOGY</a:t>
            </a:r>
            <a:endParaRPr lang="en-US" sz="1050" dirty="0">
              <a:solidFill>
                <a:schemeClr val="bg1">
                  <a:lumMod val="50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cstate="print"/>
          <a:stretch>
            <a:fillRect/>
          </a:stretch>
        </p:blipFill>
        <p:spPr>
          <a:xfrm>
            <a:off x="304800" y="327984"/>
            <a:ext cx="990600" cy="9710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97D46A-9783-ED4F-9D50-F1D8A0D68D42}"/>
              </a:ext>
            </a:extLst>
          </p:cNvPr>
          <p:cNvSpPr>
            <a:spLocks noGrp="1"/>
          </p:cNvSpPr>
          <p:nvPr>
            <p:ph type="title"/>
          </p:nvPr>
        </p:nvSpPr>
        <p:spPr/>
        <p:txBody>
          <a:bodyPr>
            <a:normAutofit/>
          </a:bodyPr>
          <a:lstStyle/>
          <a:p>
            <a:r>
              <a:rPr lang="en-VN" dirty="0"/>
              <a:t>Publication in Computer Science</a:t>
            </a:r>
          </a:p>
        </p:txBody>
      </p:sp>
      <p:sp>
        <p:nvSpPr>
          <p:cNvPr id="8" name="Content Placeholder 7">
            <a:extLst>
              <a:ext uri="{FF2B5EF4-FFF2-40B4-BE49-F238E27FC236}">
                <a16:creationId xmlns:a16="http://schemas.microsoft.com/office/drawing/2014/main" id="{1A06BEEC-0501-E540-ADE3-79BA58E6B0C3}"/>
              </a:ext>
            </a:extLst>
          </p:cNvPr>
          <p:cNvSpPr>
            <a:spLocks noGrp="1"/>
          </p:cNvSpPr>
          <p:nvPr>
            <p:ph idx="1"/>
          </p:nvPr>
        </p:nvSpPr>
        <p:spPr>
          <a:xfrm>
            <a:off x="533400" y="1143000"/>
            <a:ext cx="8268638" cy="1308101"/>
          </a:xfrm>
        </p:spPr>
        <p:txBody>
          <a:bodyPr>
            <a:normAutofit fontScale="92500" lnSpcReduction="20000"/>
          </a:bodyPr>
          <a:lstStyle/>
          <a:p>
            <a:r>
              <a:rPr lang="en-VN" dirty="0"/>
              <a:t>Kinds of scientific publication: book, dissertation, conference proceedings, journal article, etc.</a:t>
            </a:r>
          </a:p>
        </p:txBody>
      </p:sp>
      <p:sp>
        <p:nvSpPr>
          <p:cNvPr id="4" name="Slide Number Placeholder 3">
            <a:extLst>
              <a:ext uri="{FF2B5EF4-FFF2-40B4-BE49-F238E27FC236}">
                <a16:creationId xmlns:a16="http://schemas.microsoft.com/office/drawing/2014/main" id="{CC507A4B-0560-2A44-8330-6D8C3A377A1F}"/>
              </a:ext>
            </a:extLst>
          </p:cNvPr>
          <p:cNvSpPr>
            <a:spLocks noGrp="1"/>
          </p:cNvSpPr>
          <p:nvPr>
            <p:ph type="sldNum" sz="quarter" idx="12"/>
          </p:nvPr>
        </p:nvSpPr>
        <p:spPr/>
        <p:txBody>
          <a:bodyPr/>
          <a:lstStyle/>
          <a:p>
            <a:fld id="{8C13379D-D487-4446-85FC-E9ED5B8B80F6}" type="slidenum">
              <a:rPr lang="en-US" smtClean="0"/>
              <a:pPr/>
              <a:t>10</a:t>
            </a:fld>
            <a:endParaRPr lang="en-US"/>
          </a:p>
        </p:txBody>
      </p:sp>
      <p:pic>
        <p:nvPicPr>
          <p:cNvPr id="2" name="Picture 1">
            <a:extLst>
              <a:ext uri="{FF2B5EF4-FFF2-40B4-BE49-F238E27FC236}">
                <a16:creationId xmlns:a16="http://schemas.microsoft.com/office/drawing/2014/main" id="{2B5C2CB9-6749-6C49-ABF8-5588B7DE0DCA}"/>
              </a:ext>
            </a:extLst>
          </p:cNvPr>
          <p:cNvPicPr>
            <a:picLocks noChangeAspect="1"/>
          </p:cNvPicPr>
          <p:nvPr/>
        </p:nvPicPr>
        <p:blipFill>
          <a:blip r:embed="rId3"/>
          <a:stretch>
            <a:fillRect/>
          </a:stretch>
        </p:blipFill>
        <p:spPr>
          <a:xfrm>
            <a:off x="36342" y="2451101"/>
            <a:ext cx="4592729" cy="1661843"/>
          </a:xfrm>
          <a:prstGeom prst="rect">
            <a:avLst/>
          </a:prstGeom>
        </p:spPr>
      </p:pic>
      <p:pic>
        <p:nvPicPr>
          <p:cNvPr id="5" name="Picture 4">
            <a:extLst>
              <a:ext uri="{FF2B5EF4-FFF2-40B4-BE49-F238E27FC236}">
                <a16:creationId xmlns:a16="http://schemas.microsoft.com/office/drawing/2014/main" id="{8228EDED-9648-8441-8B28-F14697452546}"/>
              </a:ext>
            </a:extLst>
          </p:cNvPr>
          <p:cNvPicPr>
            <a:picLocks noChangeAspect="1"/>
          </p:cNvPicPr>
          <p:nvPr/>
        </p:nvPicPr>
        <p:blipFill>
          <a:blip r:embed="rId4"/>
          <a:stretch>
            <a:fillRect/>
          </a:stretch>
        </p:blipFill>
        <p:spPr>
          <a:xfrm>
            <a:off x="36342" y="4939506"/>
            <a:ext cx="4592728" cy="1550987"/>
          </a:xfrm>
          <a:prstGeom prst="rect">
            <a:avLst/>
          </a:prstGeom>
        </p:spPr>
      </p:pic>
      <p:pic>
        <p:nvPicPr>
          <p:cNvPr id="9" name="Picture 8">
            <a:extLst>
              <a:ext uri="{FF2B5EF4-FFF2-40B4-BE49-F238E27FC236}">
                <a16:creationId xmlns:a16="http://schemas.microsoft.com/office/drawing/2014/main" id="{839781FE-6BA2-4D4F-A6E0-110DB591E66B}"/>
              </a:ext>
            </a:extLst>
          </p:cNvPr>
          <p:cNvPicPr>
            <a:picLocks noChangeAspect="1"/>
          </p:cNvPicPr>
          <p:nvPr/>
        </p:nvPicPr>
        <p:blipFill>
          <a:blip r:embed="rId5"/>
          <a:stretch>
            <a:fillRect/>
          </a:stretch>
        </p:blipFill>
        <p:spPr>
          <a:xfrm>
            <a:off x="4971032" y="2451101"/>
            <a:ext cx="3831006" cy="1380194"/>
          </a:xfrm>
          <a:prstGeom prst="rect">
            <a:avLst/>
          </a:prstGeom>
        </p:spPr>
      </p:pic>
      <p:pic>
        <p:nvPicPr>
          <p:cNvPr id="10" name="Picture 9">
            <a:extLst>
              <a:ext uri="{FF2B5EF4-FFF2-40B4-BE49-F238E27FC236}">
                <a16:creationId xmlns:a16="http://schemas.microsoft.com/office/drawing/2014/main" id="{6DF7F464-E0C1-8A47-9C07-B8B6F0991063}"/>
              </a:ext>
            </a:extLst>
          </p:cNvPr>
          <p:cNvPicPr>
            <a:picLocks noChangeAspect="1"/>
          </p:cNvPicPr>
          <p:nvPr/>
        </p:nvPicPr>
        <p:blipFill>
          <a:blip r:embed="rId6"/>
          <a:stretch>
            <a:fillRect/>
          </a:stretch>
        </p:blipFill>
        <p:spPr>
          <a:xfrm>
            <a:off x="5064369" y="4928565"/>
            <a:ext cx="3044969" cy="1561927"/>
          </a:xfrm>
          <a:prstGeom prst="rect">
            <a:avLst/>
          </a:prstGeom>
        </p:spPr>
      </p:pic>
      <p:sp>
        <p:nvSpPr>
          <p:cNvPr id="11" name="Rectangle 10">
            <a:extLst>
              <a:ext uri="{FF2B5EF4-FFF2-40B4-BE49-F238E27FC236}">
                <a16:creationId xmlns:a16="http://schemas.microsoft.com/office/drawing/2014/main" id="{99EE0641-6EE7-3A4A-8125-9DAFB5ED1C53}"/>
              </a:ext>
            </a:extLst>
          </p:cNvPr>
          <p:cNvSpPr/>
          <p:nvPr/>
        </p:nvSpPr>
        <p:spPr>
          <a:xfrm>
            <a:off x="46893" y="4112944"/>
            <a:ext cx="654346" cy="369332"/>
          </a:xfrm>
          <a:prstGeom prst="rect">
            <a:avLst/>
          </a:prstGeom>
        </p:spPr>
        <p:txBody>
          <a:bodyPr wrap="none">
            <a:spAutoFit/>
          </a:bodyPr>
          <a:lstStyle/>
          <a:p>
            <a:r>
              <a:rPr lang="en-VN" dirty="0"/>
              <a:t>book</a:t>
            </a:r>
          </a:p>
        </p:txBody>
      </p:sp>
      <p:sp>
        <p:nvSpPr>
          <p:cNvPr id="12" name="Rectangle 11">
            <a:extLst>
              <a:ext uri="{FF2B5EF4-FFF2-40B4-BE49-F238E27FC236}">
                <a16:creationId xmlns:a16="http://schemas.microsoft.com/office/drawing/2014/main" id="{825FFC7F-F02E-A34F-9524-A03E8B9B6E72}"/>
              </a:ext>
            </a:extLst>
          </p:cNvPr>
          <p:cNvSpPr/>
          <p:nvPr/>
        </p:nvSpPr>
        <p:spPr>
          <a:xfrm>
            <a:off x="46893" y="6471886"/>
            <a:ext cx="1290610" cy="369332"/>
          </a:xfrm>
          <a:prstGeom prst="rect">
            <a:avLst/>
          </a:prstGeom>
        </p:spPr>
        <p:txBody>
          <a:bodyPr wrap="none">
            <a:spAutoFit/>
          </a:bodyPr>
          <a:lstStyle/>
          <a:p>
            <a:r>
              <a:rPr lang="en-VN" dirty="0"/>
              <a:t>dissertation</a:t>
            </a:r>
          </a:p>
        </p:txBody>
      </p:sp>
      <p:sp>
        <p:nvSpPr>
          <p:cNvPr id="13" name="Rectangle 12">
            <a:extLst>
              <a:ext uri="{FF2B5EF4-FFF2-40B4-BE49-F238E27FC236}">
                <a16:creationId xmlns:a16="http://schemas.microsoft.com/office/drawing/2014/main" id="{80EF639F-2BAB-DB4D-A8ED-F12A598E39B5}"/>
              </a:ext>
            </a:extLst>
          </p:cNvPr>
          <p:cNvSpPr/>
          <p:nvPr/>
        </p:nvSpPr>
        <p:spPr>
          <a:xfrm>
            <a:off x="4971032" y="4013145"/>
            <a:ext cx="2427524" cy="369332"/>
          </a:xfrm>
          <a:prstGeom prst="rect">
            <a:avLst/>
          </a:prstGeom>
        </p:spPr>
        <p:txBody>
          <a:bodyPr wrap="none">
            <a:spAutoFit/>
          </a:bodyPr>
          <a:lstStyle/>
          <a:p>
            <a:r>
              <a:rPr lang="en-VN" dirty="0"/>
              <a:t>conference proceedings</a:t>
            </a:r>
          </a:p>
        </p:txBody>
      </p:sp>
      <p:sp>
        <p:nvSpPr>
          <p:cNvPr id="14" name="Rectangle 13">
            <a:extLst>
              <a:ext uri="{FF2B5EF4-FFF2-40B4-BE49-F238E27FC236}">
                <a16:creationId xmlns:a16="http://schemas.microsoft.com/office/drawing/2014/main" id="{EAF0C1A3-2103-4044-BA9F-FECE10276E78}"/>
              </a:ext>
            </a:extLst>
          </p:cNvPr>
          <p:cNvSpPr/>
          <p:nvPr/>
        </p:nvSpPr>
        <p:spPr>
          <a:xfrm>
            <a:off x="5064369" y="6471886"/>
            <a:ext cx="848309" cy="369332"/>
          </a:xfrm>
          <a:prstGeom prst="rect">
            <a:avLst/>
          </a:prstGeom>
        </p:spPr>
        <p:txBody>
          <a:bodyPr wrap="none">
            <a:spAutoFit/>
          </a:bodyPr>
          <a:lstStyle/>
          <a:p>
            <a:r>
              <a:rPr lang="en-VN" dirty="0"/>
              <a:t>journal</a:t>
            </a:r>
          </a:p>
        </p:txBody>
      </p:sp>
    </p:spTree>
    <p:extLst>
      <p:ext uri="{BB962C8B-B14F-4D97-AF65-F5344CB8AC3E}">
        <p14:creationId xmlns:p14="http://schemas.microsoft.com/office/powerpoint/2010/main" val="47368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F2E4-C6D6-7A4E-83B5-D91C08F1A332}"/>
              </a:ext>
            </a:extLst>
          </p:cNvPr>
          <p:cNvSpPr>
            <a:spLocks noGrp="1"/>
          </p:cNvSpPr>
          <p:nvPr>
            <p:ph type="title"/>
          </p:nvPr>
        </p:nvSpPr>
        <p:spPr/>
        <p:txBody>
          <a:bodyPr>
            <a:normAutofit/>
          </a:bodyPr>
          <a:lstStyle/>
          <a:p>
            <a:r>
              <a:rPr lang="en-VN" dirty="0"/>
              <a:t>Publication in Computer Science</a:t>
            </a:r>
          </a:p>
        </p:txBody>
      </p:sp>
      <p:sp>
        <p:nvSpPr>
          <p:cNvPr id="3" name="Content Placeholder 2">
            <a:extLst>
              <a:ext uri="{FF2B5EF4-FFF2-40B4-BE49-F238E27FC236}">
                <a16:creationId xmlns:a16="http://schemas.microsoft.com/office/drawing/2014/main" id="{E37218F7-A492-3543-BF73-230171679659}"/>
              </a:ext>
            </a:extLst>
          </p:cNvPr>
          <p:cNvSpPr>
            <a:spLocks noGrp="1"/>
          </p:cNvSpPr>
          <p:nvPr>
            <p:ph idx="1"/>
          </p:nvPr>
        </p:nvSpPr>
        <p:spPr>
          <a:xfrm>
            <a:off x="533400" y="1143000"/>
            <a:ext cx="8458200" cy="4983163"/>
          </a:xfrm>
        </p:spPr>
        <p:txBody>
          <a:bodyPr/>
          <a:lstStyle/>
          <a:p>
            <a:r>
              <a:rPr lang="en-VN" dirty="0"/>
              <a:t>Book: most often a monograph written by specialist(s), reviewed by experts, focuses on a specific topic</a:t>
            </a:r>
          </a:p>
          <a:p>
            <a:r>
              <a:rPr lang="en-VN" dirty="0"/>
              <a:t>Dissertation: scientific work of Phd students</a:t>
            </a:r>
          </a:p>
          <a:p>
            <a:r>
              <a:rPr lang="en-VN" dirty="0"/>
              <a:t>Conference proceedings: a collection of papers, posters presented at a conference</a:t>
            </a:r>
          </a:p>
          <a:p>
            <a:r>
              <a:rPr lang="en-VN" dirty="0"/>
              <a:t>Journal article: final “extened version” of a conference paper</a:t>
            </a:r>
          </a:p>
        </p:txBody>
      </p:sp>
      <p:sp>
        <p:nvSpPr>
          <p:cNvPr id="4" name="Slide Number Placeholder 3">
            <a:extLst>
              <a:ext uri="{FF2B5EF4-FFF2-40B4-BE49-F238E27FC236}">
                <a16:creationId xmlns:a16="http://schemas.microsoft.com/office/drawing/2014/main" id="{06125A60-FA19-CB4B-8AFA-28FDE9588D28}"/>
              </a:ext>
            </a:extLst>
          </p:cNvPr>
          <p:cNvSpPr>
            <a:spLocks noGrp="1"/>
          </p:cNvSpPr>
          <p:nvPr>
            <p:ph type="sldNum" sz="quarter" idx="12"/>
          </p:nvPr>
        </p:nvSpPr>
        <p:spPr/>
        <p:txBody>
          <a:bodyPr/>
          <a:lstStyle/>
          <a:p>
            <a:fld id="{8C13379D-D487-4446-85FC-E9ED5B8B80F6}" type="slidenum">
              <a:rPr lang="en-US" smtClean="0"/>
              <a:pPr/>
              <a:t>11</a:t>
            </a:fld>
            <a:endParaRPr lang="en-US"/>
          </a:p>
        </p:txBody>
      </p:sp>
    </p:spTree>
    <p:extLst>
      <p:ext uri="{BB962C8B-B14F-4D97-AF65-F5344CB8AC3E}">
        <p14:creationId xmlns:p14="http://schemas.microsoft.com/office/powerpoint/2010/main" val="2988177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B768C23-77BD-7E48-97D3-51E53B209AC9}"/>
              </a:ext>
            </a:extLst>
          </p:cNvPr>
          <p:cNvSpPr>
            <a:spLocks noGrp="1"/>
          </p:cNvSpPr>
          <p:nvPr>
            <p:ph type="body" idx="1"/>
          </p:nvPr>
        </p:nvSpPr>
        <p:spPr>
          <a:xfrm>
            <a:off x="457200" y="918760"/>
            <a:ext cx="4040188" cy="639762"/>
          </a:xfrm>
        </p:spPr>
        <p:txBody>
          <a:bodyPr/>
          <a:lstStyle/>
          <a:p>
            <a:pPr algn="ctr"/>
            <a:r>
              <a:rPr lang="en-VN" dirty="0">
                <a:latin typeface="Arial" panose="020B0604020202020204" pitchFamily="34" charset="0"/>
                <a:cs typeface="Arial" panose="020B0604020202020204" pitchFamily="34" charset="0"/>
              </a:rPr>
              <a:t>Conference paper</a:t>
            </a:r>
          </a:p>
        </p:txBody>
      </p:sp>
      <p:sp>
        <p:nvSpPr>
          <p:cNvPr id="11" name="Content Placeholder 10">
            <a:extLst>
              <a:ext uri="{FF2B5EF4-FFF2-40B4-BE49-F238E27FC236}">
                <a16:creationId xmlns:a16="http://schemas.microsoft.com/office/drawing/2014/main" id="{87CDA3A1-4230-9445-BD37-7014EE161B5E}"/>
              </a:ext>
            </a:extLst>
          </p:cNvPr>
          <p:cNvSpPr>
            <a:spLocks noGrp="1"/>
          </p:cNvSpPr>
          <p:nvPr>
            <p:ph sz="half" idx="2"/>
          </p:nvPr>
        </p:nvSpPr>
        <p:spPr>
          <a:xfrm>
            <a:off x="457200" y="1574006"/>
            <a:ext cx="4040188" cy="3006725"/>
          </a:xfrm>
          <a:ln>
            <a:solidFill>
              <a:schemeClr val="accent1"/>
            </a:solidFill>
          </a:ln>
        </p:spPr>
        <p:txBody>
          <a:bodyPr>
            <a:normAutofit/>
          </a:bodyPr>
          <a:lstStyle/>
          <a:p>
            <a:r>
              <a:rPr lang="en-VN" sz="2400" b="0" dirty="0">
                <a:latin typeface="Arial" panose="020B0604020202020204" pitchFamily="34" charset="0"/>
                <a:cs typeface="Arial" panose="020B0604020202020204" pitchFamily="34" charset="0"/>
              </a:rPr>
              <a:t>Have page limits</a:t>
            </a:r>
          </a:p>
          <a:p>
            <a:r>
              <a:rPr lang="en-VN" sz="2400" b="0" dirty="0">
                <a:latin typeface="Arial" panose="020B0604020202020204" pitchFamily="34" charset="0"/>
                <a:cs typeface="Arial" panose="020B0604020202020204" pitchFamily="34" charset="0"/>
              </a:rPr>
              <a:t>Provide higher visibility and greater impact</a:t>
            </a:r>
            <a:endParaRPr lang="en-VN" b="0" dirty="0">
              <a:latin typeface="Arial" panose="020B0604020202020204" pitchFamily="34" charset="0"/>
              <a:cs typeface="Arial" panose="020B0604020202020204" pitchFamily="34" charset="0"/>
            </a:endParaRPr>
          </a:p>
          <a:p>
            <a:r>
              <a:rPr lang="en-VN" sz="2400" b="0" dirty="0">
                <a:latin typeface="Arial" panose="020B0604020202020204" pitchFamily="34" charset="0"/>
                <a:cs typeface="Arial" panose="020B0604020202020204" pitchFamily="34" charset="0"/>
              </a:rPr>
              <a:t>More timely</a:t>
            </a:r>
            <a:endParaRPr lang="en-VN" b="0" dirty="0">
              <a:latin typeface="Arial" panose="020B0604020202020204" pitchFamily="34" charset="0"/>
              <a:cs typeface="Arial" panose="020B0604020202020204" pitchFamily="34" charset="0"/>
            </a:endParaRPr>
          </a:p>
          <a:p>
            <a:r>
              <a:rPr lang="en-VN" sz="2400" b="0" dirty="0">
                <a:latin typeface="Arial" panose="020B0604020202020204" pitchFamily="34" charset="0"/>
                <a:cs typeface="Arial" panose="020B0604020202020204" pitchFamily="34" charset="0"/>
              </a:rPr>
              <a:t>High requirement of novelty</a:t>
            </a:r>
          </a:p>
          <a:p>
            <a:endParaRPr lang="en-VN" sz="2400" b="0" dirty="0">
              <a:latin typeface="Arial" panose="020B0604020202020204" pitchFamily="34" charset="0"/>
              <a:cs typeface="Arial" panose="020B0604020202020204" pitchFamily="34" charset="0"/>
            </a:endParaRPr>
          </a:p>
          <a:p>
            <a:endParaRPr lang="en-VN" sz="2400" b="0"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631F1BEB-EC5A-FC4F-BEF1-59281FD504E7}"/>
              </a:ext>
            </a:extLst>
          </p:cNvPr>
          <p:cNvSpPr>
            <a:spLocks noGrp="1"/>
          </p:cNvSpPr>
          <p:nvPr>
            <p:ph type="body" sz="quarter" idx="3"/>
          </p:nvPr>
        </p:nvSpPr>
        <p:spPr>
          <a:xfrm>
            <a:off x="4670816" y="889074"/>
            <a:ext cx="4041775" cy="639762"/>
          </a:xfrm>
        </p:spPr>
        <p:txBody>
          <a:bodyPr/>
          <a:lstStyle/>
          <a:p>
            <a:pPr algn="ctr"/>
            <a:r>
              <a:rPr lang="en-VN" dirty="0">
                <a:latin typeface="Arial" panose="020B0604020202020204" pitchFamily="34" charset="0"/>
                <a:cs typeface="Arial" panose="020B0604020202020204" pitchFamily="34" charset="0"/>
              </a:rPr>
              <a:t>Journal article</a:t>
            </a:r>
          </a:p>
        </p:txBody>
      </p:sp>
      <p:sp>
        <p:nvSpPr>
          <p:cNvPr id="12" name="Content Placeholder 11">
            <a:extLst>
              <a:ext uri="{FF2B5EF4-FFF2-40B4-BE49-F238E27FC236}">
                <a16:creationId xmlns:a16="http://schemas.microsoft.com/office/drawing/2014/main" id="{A86FC6C6-FB25-794D-BB26-CE2B50B4046A}"/>
              </a:ext>
            </a:extLst>
          </p:cNvPr>
          <p:cNvSpPr>
            <a:spLocks noGrp="1"/>
          </p:cNvSpPr>
          <p:nvPr>
            <p:ph sz="quarter" idx="4"/>
          </p:nvPr>
        </p:nvSpPr>
        <p:spPr>
          <a:xfrm>
            <a:off x="4646614" y="1575423"/>
            <a:ext cx="4346575" cy="3006725"/>
          </a:xfrm>
          <a:ln>
            <a:solidFill>
              <a:schemeClr val="accent1"/>
            </a:solidFill>
          </a:ln>
        </p:spPr>
        <p:txBody>
          <a:bodyPr>
            <a:normAutofit/>
          </a:bodyPr>
          <a:lstStyle/>
          <a:p>
            <a:r>
              <a:rPr lang="en-VN" sz="2400" b="0" dirty="0">
                <a:latin typeface="Arial" panose="020B0604020202020204" pitchFamily="34" charset="0"/>
                <a:cs typeface="Arial" panose="020B0604020202020204" pitchFamily="34" charset="0"/>
              </a:rPr>
              <a:t>Unlimited/longer page limits</a:t>
            </a:r>
          </a:p>
          <a:p>
            <a:r>
              <a:rPr lang="en-VN" b="0" dirty="0">
                <a:latin typeface="Arial" panose="020B0604020202020204" pitchFamily="34" charset="0"/>
                <a:cs typeface="Arial" panose="020B0604020202020204" pitchFamily="34" charset="0"/>
              </a:rPr>
              <a:t>Opportunity to revise and re-submit paper for review</a:t>
            </a:r>
          </a:p>
          <a:p>
            <a:r>
              <a:rPr lang="en-VN" sz="2400" b="0" dirty="0">
                <a:latin typeface="Arial" panose="020B0604020202020204" pitchFamily="34" charset="0"/>
                <a:cs typeface="Arial" panose="020B0604020202020204" pitchFamily="34" charset="0"/>
              </a:rPr>
              <a:t>Longer review</a:t>
            </a:r>
          </a:p>
          <a:p>
            <a:r>
              <a:rPr lang="en-VN" sz="2400" b="0" dirty="0">
                <a:latin typeface="Arial" panose="020B0604020202020204" pitchFamily="34" charset="0"/>
                <a:cs typeface="Arial" panose="020B0604020202020204" pitchFamily="34" charset="0"/>
              </a:rPr>
              <a:t>Require 30% content to be new, compared to eariler conference version</a:t>
            </a:r>
          </a:p>
        </p:txBody>
      </p:sp>
      <p:sp>
        <p:nvSpPr>
          <p:cNvPr id="4" name="Slide Number Placeholder 3">
            <a:extLst>
              <a:ext uri="{FF2B5EF4-FFF2-40B4-BE49-F238E27FC236}">
                <a16:creationId xmlns:a16="http://schemas.microsoft.com/office/drawing/2014/main" id="{EEB3898B-D2DB-B740-A698-3F05AC013CD6}"/>
              </a:ext>
            </a:extLst>
          </p:cNvPr>
          <p:cNvSpPr>
            <a:spLocks noGrp="1"/>
          </p:cNvSpPr>
          <p:nvPr>
            <p:ph type="sldNum" sz="quarter" idx="12"/>
          </p:nvPr>
        </p:nvSpPr>
        <p:spPr/>
        <p:txBody>
          <a:bodyPr/>
          <a:lstStyle/>
          <a:p>
            <a:fld id="{8C13379D-D487-4446-85FC-E9ED5B8B80F6}" type="slidenum">
              <a:rPr lang="en-US" smtClean="0"/>
              <a:pPr/>
              <a:t>12</a:t>
            </a:fld>
            <a:endParaRPr lang="en-US"/>
          </a:p>
        </p:txBody>
      </p:sp>
      <p:pic>
        <p:nvPicPr>
          <p:cNvPr id="17" name="Picture 16">
            <a:extLst>
              <a:ext uri="{FF2B5EF4-FFF2-40B4-BE49-F238E27FC236}">
                <a16:creationId xmlns:a16="http://schemas.microsoft.com/office/drawing/2014/main" id="{65BFD44D-E256-7A41-8D77-9DEE47DBD821}"/>
              </a:ext>
            </a:extLst>
          </p:cNvPr>
          <p:cNvPicPr>
            <a:picLocks noChangeAspect="1"/>
          </p:cNvPicPr>
          <p:nvPr/>
        </p:nvPicPr>
        <p:blipFill>
          <a:blip r:embed="rId2"/>
          <a:stretch>
            <a:fillRect/>
          </a:stretch>
        </p:blipFill>
        <p:spPr>
          <a:xfrm>
            <a:off x="866279" y="4706807"/>
            <a:ext cx="3449044" cy="1649543"/>
          </a:xfrm>
          <a:prstGeom prst="rect">
            <a:avLst/>
          </a:prstGeom>
          <a:ln>
            <a:solidFill>
              <a:schemeClr val="accent1"/>
            </a:solidFill>
          </a:ln>
        </p:spPr>
      </p:pic>
      <p:pic>
        <p:nvPicPr>
          <p:cNvPr id="18" name="Picture 17">
            <a:extLst>
              <a:ext uri="{FF2B5EF4-FFF2-40B4-BE49-F238E27FC236}">
                <a16:creationId xmlns:a16="http://schemas.microsoft.com/office/drawing/2014/main" id="{BD759DC3-ACB3-0E4B-8AEC-68B15A88961C}"/>
              </a:ext>
            </a:extLst>
          </p:cNvPr>
          <p:cNvPicPr>
            <a:picLocks noChangeAspect="1"/>
          </p:cNvPicPr>
          <p:nvPr/>
        </p:nvPicPr>
        <p:blipFill rotWithShape="1">
          <a:blip r:embed="rId3"/>
          <a:srcRect b="11296"/>
          <a:stretch/>
        </p:blipFill>
        <p:spPr>
          <a:xfrm>
            <a:off x="4756401" y="4706807"/>
            <a:ext cx="4158999" cy="930324"/>
          </a:xfrm>
          <a:prstGeom prst="rect">
            <a:avLst/>
          </a:prstGeom>
          <a:solidFill>
            <a:schemeClr val="bg1"/>
          </a:solidFill>
          <a:ln>
            <a:solidFill>
              <a:schemeClr val="accent1"/>
            </a:solidFill>
          </a:ln>
        </p:spPr>
      </p:pic>
      <p:sp>
        <p:nvSpPr>
          <p:cNvPr id="20" name="Title 1">
            <a:extLst>
              <a:ext uri="{FF2B5EF4-FFF2-40B4-BE49-F238E27FC236}">
                <a16:creationId xmlns:a16="http://schemas.microsoft.com/office/drawing/2014/main" id="{1E0C5406-4B29-9F4C-9674-6741E452A61C}"/>
              </a:ext>
            </a:extLst>
          </p:cNvPr>
          <p:cNvSpPr>
            <a:spLocks noGrp="1"/>
          </p:cNvSpPr>
          <p:nvPr>
            <p:ph type="title"/>
          </p:nvPr>
        </p:nvSpPr>
        <p:spPr>
          <a:xfrm>
            <a:off x="457200" y="76200"/>
            <a:ext cx="8458200" cy="609600"/>
          </a:xfrm>
        </p:spPr>
        <p:txBody>
          <a:bodyPr>
            <a:noAutofit/>
          </a:bodyPr>
          <a:lstStyle/>
          <a:p>
            <a:r>
              <a:rPr lang="en-VN" sz="3200" b="1" dirty="0">
                <a:solidFill>
                  <a:schemeClr val="bg1"/>
                </a:solidFill>
                <a:latin typeface="Arial" panose="020B0604020202020204" pitchFamily="34" charset="0"/>
                <a:cs typeface="Arial" panose="020B0604020202020204" pitchFamily="34" charset="0"/>
              </a:rPr>
              <a:t>Publication in Computer Science</a:t>
            </a:r>
          </a:p>
        </p:txBody>
      </p:sp>
    </p:spTree>
    <p:extLst>
      <p:ext uri="{BB962C8B-B14F-4D97-AF65-F5344CB8AC3E}">
        <p14:creationId xmlns:p14="http://schemas.microsoft.com/office/powerpoint/2010/main" val="581842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94ADA0-D1F8-4647-A23E-C5F515FDC104}"/>
              </a:ext>
            </a:extLst>
          </p:cNvPr>
          <p:cNvSpPr>
            <a:spLocks noGrp="1"/>
          </p:cNvSpPr>
          <p:nvPr>
            <p:ph type="title"/>
          </p:nvPr>
        </p:nvSpPr>
        <p:spPr/>
        <p:txBody>
          <a:bodyPr>
            <a:normAutofit/>
          </a:bodyPr>
          <a:lstStyle/>
          <a:p>
            <a:r>
              <a:rPr lang="en-VN" dirty="0"/>
              <a:t>Publication in Computer Science</a:t>
            </a:r>
          </a:p>
        </p:txBody>
      </p:sp>
      <p:sp>
        <p:nvSpPr>
          <p:cNvPr id="9" name="Content Placeholder 8">
            <a:extLst>
              <a:ext uri="{FF2B5EF4-FFF2-40B4-BE49-F238E27FC236}">
                <a16:creationId xmlns:a16="http://schemas.microsoft.com/office/drawing/2014/main" id="{EDCE1785-AAB8-4F44-9E7D-4C35DF3F9C72}"/>
              </a:ext>
            </a:extLst>
          </p:cNvPr>
          <p:cNvSpPr>
            <a:spLocks noGrp="1"/>
          </p:cNvSpPr>
          <p:nvPr>
            <p:ph idx="1"/>
          </p:nvPr>
        </p:nvSpPr>
        <p:spPr>
          <a:xfrm>
            <a:off x="533400" y="1143000"/>
            <a:ext cx="8382000" cy="4983163"/>
          </a:xfrm>
        </p:spPr>
        <p:txBody>
          <a:bodyPr>
            <a:normAutofit lnSpcReduction="10000"/>
          </a:bodyPr>
          <a:lstStyle/>
          <a:p>
            <a:r>
              <a:rPr lang="en-VN" dirty="0"/>
              <a:t>Ranked publications</a:t>
            </a:r>
          </a:p>
          <a:p>
            <a:pPr lvl="1"/>
            <a:r>
              <a:rPr lang="en-US" sz="3200" dirty="0" err="1"/>
              <a:t>Scimago</a:t>
            </a:r>
            <a:r>
              <a:rPr lang="en-US" sz="3200" dirty="0"/>
              <a:t> - Journals: </a:t>
            </a:r>
            <a:r>
              <a:rPr lang="en-US" dirty="0">
                <a:hlinkClick r:id="rId2"/>
              </a:rPr>
              <a:t>https://www.scimagojr.com/journalrank.php?area=1700</a:t>
            </a:r>
            <a:endParaRPr lang="en-US" dirty="0"/>
          </a:p>
          <a:p>
            <a:pPr lvl="1"/>
            <a:r>
              <a:rPr lang="en-US" dirty="0"/>
              <a:t>CORE - Conferences: </a:t>
            </a:r>
            <a:r>
              <a:rPr lang="en-US" dirty="0">
                <a:hlinkClick r:id="rId3"/>
              </a:rPr>
              <a:t>http://portal.core.edu.au/conf-ranks/</a:t>
            </a:r>
            <a:endParaRPr lang="en-US" dirty="0"/>
          </a:p>
          <a:p>
            <a:r>
              <a:rPr lang="en-US" dirty="0"/>
              <a:t>List of Call for papers: </a:t>
            </a:r>
            <a:r>
              <a:rPr lang="en-US" dirty="0">
                <a:hlinkClick r:id="rId4"/>
              </a:rPr>
              <a:t>http://www.wikicfp.com/cfp/</a:t>
            </a:r>
            <a:endParaRPr lang="en-US" dirty="0"/>
          </a:p>
          <a:p>
            <a:r>
              <a:rPr lang="en-US" dirty="0"/>
              <a:t>Researchers’ publications: </a:t>
            </a:r>
            <a:r>
              <a:rPr lang="en-US" dirty="0">
                <a:hlinkClick r:id="rId5"/>
              </a:rPr>
              <a:t>https://dblp.uni-trier.de/pers</a:t>
            </a:r>
            <a:r>
              <a:rPr lang="en-US" dirty="0"/>
              <a:t>, </a:t>
            </a:r>
            <a:r>
              <a:rPr lang="en-US" dirty="0">
                <a:hlinkClick r:id="rId6"/>
              </a:rPr>
              <a:t>https://scholar.google.com/</a:t>
            </a:r>
            <a:endParaRPr lang="en-US" dirty="0"/>
          </a:p>
          <a:p>
            <a:endParaRPr lang="en-US" dirty="0"/>
          </a:p>
          <a:p>
            <a:pPr lvl="1"/>
            <a:endParaRPr lang="en-US" dirty="0"/>
          </a:p>
          <a:p>
            <a:pPr lvl="1"/>
            <a:endParaRPr lang="en-US" dirty="0"/>
          </a:p>
          <a:p>
            <a:pPr lvl="1"/>
            <a:endParaRPr lang="en-VN" dirty="0"/>
          </a:p>
        </p:txBody>
      </p:sp>
      <p:sp>
        <p:nvSpPr>
          <p:cNvPr id="7" name="Slide Number Placeholder 6">
            <a:extLst>
              <a:ext uri="{FF2B5EF4-FFF2-40B4-BE49-F238E27FC236}">
                <a16:creationId xmlns:a16="http://schemas.microsoft.com/office/drawing/2014/main" id="{C8760D61-001E-C34D-92FB-0EE053C23AD2}"/>
              </a:ext>
            </a:extLst>
          </p:cNvPr>
          <p:cNvSpPr>
            <a:spLocks noGrp="1"/>
          </p:cNvSpPr>
          <p:nvPr>
            <p:ph type="sldNum" sz="quarter" idx="12"/>
          </p:nvPr>
        </p:nvSpPr>
        <p:spPr/>
        <p:txBody>
          <a:bodyPr/>
          <a:lstStyle/>
          <a:p>
            <a:fld id="{8C13379D-D487-4446-85FC-E9ED5B8B80F6}" type="slidenum">
              <a:rPr lang="en-US" smtClean="0"/>
              <a:pPr/>
              <a:t>13</a:t>
            </a:fld>
            <a:endParaRPr lang="en-US"/>
          </a:p>
        </p:txBody>
      </p:sp>
    </p:spTree>
    <p:extLst>
      <p:ext uri="{BB962C8B-B14F-4D97-AF65-F5344CB8AC3E}">
        <p14:creationId xmlns:p14="http://schemas.microsoft.com/office/powerpoint/2010/main" val="251683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3200" dirty="0">
                <a:solidFill>
                  <a:srgbClr val="C00000"/>
                </a:solidFill>
                <a:latin typeface="Arial" panose="020B0604020202020204" pitchFamily="34" charset="0"/>
                <a:cs typeface="Arial" panose="020B0604020202020204" pitchFamily="34" charset="0"/>
              </a:rPr>
              <a:t>STRUCTURE OF A SCIENTIFIC PAPER</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14</a:t>
            </a:fld>
            <a:endParaRPr lang="en-US"/>
          </a:p>
        </p:txBody>
      </p:sp>
    </p:spTree>
    <p:extLst>
      <p:ext uri="{BB962C8B-B14F-4D97-AF65-F5344CB8AC3E}">
        <p14:creationId xmlns:p14="http://schemas.microsoft.com/office/powerpoint/2010/main" val="246189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F2E4-C6D6-7A4E-83B5-D91C08F1A332}"/>
              </a:ext>
            </a:extLst>
          </p:cNvPr>
          <p:cNvSpPr>
            <a:spLocks noGrp="1"/>
          </p:cNvSpPr>
          <p:nvPr>
            <p:ph type="title"/>
          </p:nvPr>
        </p:nvSpPr>
        <p:spPr/>
        <p:txBody>
          <a:bodyPr>
            <a:normAutofit/>
          </a:bodyPr>
          <a:lstStyle/>
          <a:p>
            <a:r>
              <a:rPr lang="en-US" dirty="0"/>
              <a:t>Structure of a scientific paper</a:t>
            </a:r>
            <a:endParaRPr lang="en-VN" dirty="0"/>
          </a:p>
        </p:txBody>
      </p:sp>
      <p:sp>
        <p:nvSpPr>
          <p:cNvPr id="3" name="Content Placeholder 2">
            <a:extLst>
              <a:ext uri="{FF2B5EF4-FFF2-40B4-BE49-F238E27FC236}">
                <a16:creationId xmlns:a16="http://schemas.microsoft.com/office/drawing/2014/main" id="{E37218F7-A492-3543-BF73-230171679659}"/>
              </a:ext>
            </a:extLst>
          </p:cNvPr>
          <p:cNvSpPr>
            <a:spLocks noGrp="1"/>
          </p:cNvSpPr>
          <p:nvPr>
            <p:ph idx="1"/>
          </p:nvPr>
        </p:nvSpPr>
        <p:spPr/>
        <p:txBody>
          <a:bodyPr>
            <a:normAutofit/>
          </a:bodyPr>
          <a:lstStyle/>
          <a:p>
            <a:r>
              <a:rPr lang="en-VN" dirty="0"/>
              <a:t>Three core parts in a paper: introduction, body, and discussion</a:t>
            </a:r>
          </a:p>
          <a:p>
            <a:pPr lvl="1"/>
            <a:r>
              <a:rPr lang="en-VN" dirty="0"/>
              <a:t>Introduction: general motivations and research problems</a:t>
            </a:r>
          </a:p>
          <a:p>
            <a:pPr lvl="1"/>
            <a:r>
              <a:rPr lang="en-VN" dirty="0"/>
              <a:t>Body: research methods and results in detail</a:t>
            </a:r>
          </a:p>
          <a:p>
            <a:pPr lvl="1"/>
            <a:r>
              <a:rPr lang="en-VN" dirty="0"/>
              <a:t>Discussion: general conclusions and implications from the results</a:t>
            </a:r>
          </a:p>
          <a:p>
            <a:r>
              <a:rPr lang="en-VN" dirty="0"/>
              <a:t>Additional parts: title, abstract, references, appendix, acknowledgment</a:t>
            </a:r>
          </a:p>
        </p:txBody>
      </p:sp>
      <p:sp>
        <p:nvSpPr>
          <p:cNvPr id="4" name="Slide Number Placeholder 3">
            <a:extLst>
              <a:ext uri="{FF2B5EF4-FFF2-40B4-BE49-F238E27FC236}">
                <a16:creationId xmlns:a16="http://schemas.microsoft.com/office/drawing/2014/main" id="{06125A60-FA19-CB4B-8AFA-28FDE9588D28}"/>
              </a:ext>
            </a:extLst>
          </p:cNvPr>
          <p:cNvSpPr>
            <a:spLocks noGrp="1"/>
          </p:cNvSpPr>
          <p:nvPr>
            <p:ph type="sldNum" sz="quarter" idx="12"/>
          </p:nvPr>
        </p:nvSpPr>
        <p:spPr/>
        <p:txBody>
          <a:bodyPr/>
          <a:lstStyle/>
          <a:p>
            <a:fld id="{8C13379D-D487-4446-85FC-E9ED5B8B80F6}" type="slidenum">
              <a:rPr lang="en-US" smtClean="0"/>
              <a:pPr/>
              <a:t>15</a:t>
            </a:fld>
            <a:endParaRPr lang="en-US"/>
          </a:p>
        </p:txBody>
      </p:sp>
    </p:spTree>
    <p:extLst>
      <p:ext uri="{BB962C8B-B14F-4D97-AF65-F5344CB8AC3E}">
        <p14:creationId xmlns:p14="http://schemas.microsoft.com/office/powerpoint/2010/main" val="171226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C5ED-7F63-E446-B189-62732E44A1E6}"/>
              </a:ext>
            </a:extLst>
          </p:cNvPr>
          <p:cNvSpPr>
            <a:spLocks noGrp="1"/>
          </p:cNvSpPr>
          <p:nvPr>
            <p:ph type="title"/>
          </p:nvPr>
        </p:nvSpPr>
        <p:spPr/>
        <p:txBody>
          <a:bodyPr>
            <a:normAutofit/>
          </a:bodyPr>
          <a:lstStyle/>
          <a:p>
            <a:r>
              <a:rPr lang="en-US" dirty="0"/>
              <a:t>Structure of a scientific paper</a:t>
            </a:r>
            <a:endParaRPr lang="en-VN" dirty="0"/>
          </a:p>
        </p:txBody>
      </p:sp>
      <p:sp>
        <p:nvSpPr>
          <p:cNvPr id="4" name="Slide Number Placeholder 3">
            <a:extLst>
              <a:ext uri="{FF2B5EF4-FFF2-40B4-BE49-F238E27FC236}">
                <a16:creationId xmlns:a16="http://schemas.microsoft.com/office/drawing/2014/main" id="{44FABD82-F5B3-BF40-B484-06D1E7030117}"/>
              </a:ext>
            </a:extLst>
          </p:cNvPr>
          <p:cNvSpPr>
            <a:spLocks noGrp="1"/>
          </p:cNvSpPr>
          <p:nvPr>
            <p:ph type="sldNum" sz="quarter" idx="12"/>
          </p:nvPr>
        </p:nvSpPr>
        <p:spPr/>
        <p:txBody>
          <a:bodyPr/>
          <a:lstStyle/>
          <a:p>
            <a:fld id="{8C13379D-D487-4446-85FC-E9ED5B8B80F6}" type="slidenum">
              <a:rPr lang="en-US" smtClean="0"/>
              <a:pPr/>
              <a:t>16</a:t>
            </a:fld>
            <a:endParaRPr lang="en-US"/>
          </a:p>
        </p:txBody>
      </p:sp>
      <p:pic>
        <p:nvPicPr>
          <p:cNvPr id="5" name="Picture 4">
            <a:extLst>
              <a:ext uri="{FF2B5EF4-FFF2-40B4-BE49-F238E27FC236}">
                <a16:creationId xmlns:a16="http://schemas.microsoft.com/office/drawing/2014/main" id="{C5F9A639-DE16-4740-9772-5B74946F1411}"/>
              </a:ext>
            </a:extLst>
          </p:cNvPr>
          <p:cNvPicPr>
            <a:picLocks noChangeAspect="1"/>
          </p:cNvPicPr>
          <p:nvPr/>
        </p:nvPicPr>
        <p:blipFill>
          <a:blip r:embed="rId2"/>
          <a:stretch>
            <a:fillRect/>
          </a:stretch>
        </p:blipFill>
        <p:spPr>
          <a:xfrm>
            <a:off x="2278718" y="1225262"/>
            <a:ext cx="4586564" cy="4006850"/>
          </a:xfrm>
          <a:prstGeom prst="rect">
            <a:avLst/>
          </a:prstGeom>
        </p:spPr>
      </p:pic>
      <p:sp>
        <p:nvSpPr>
          <p:cNvPr id="6" name="Rectangle 5">
            <a:extLst>
              <a:ext uri="{FF2B5EF4-FFF2-40B4-BE49-F238E27FC236}">
                <a16:creationId xmlns:a16="http://schemas.microsoft.com/office/drawing/2014/main" id="{409FDF24-17E4-3142-88ED-A0B38703EF2F}"/>
              </a:ext>
            </a:extLst>
          </p:cNvPr>
          <p:cNvSpPr/>
          <p:nvPr/>
        </p:nvSpPr>
        <p:spPr>
          <a:xfrm>
            <a:off x="3505200" y="5402242"/>
            <a:ext cx="1649682" cy="369332"/>
          </a:xfrm>
          <a:prstGeom prst="rect">
            <a:avLst/>
          </a:prstGeom>
        </p:spPr>
        <p:txBody>
          <a:bodyPr wrap="none">
            <a:spAutoFit/>
          </a:bodyPr>
          <a:lstStyle/>
          <a:p>
            <a:r>
              <a:rPr lang="en-VN" dirty="0"/>
              <a:t>Parts in a paper</a:t>
            </a:r>
          </a:p>
        </p:txBody>
      </p:sp>
      <p:sp>
        <p:nvSpPr>
          <p:cNvPr id="7" name="Rectangle 6">
            <a:extLst>
              <a:ext uri="{FF2B5EF4-FFF2-40B4-BE49-F238E27FC236}">
                <a16:creationId xmlns:a16="http://schemas.microsoft.com/office/drawing/2014/main" id="{D20D327E-1F99-C144-88DF-C9E92AB51013}"/>
              </a:ext>
            </a:extLst>
          </p:cNvPr>
          <p:cNvSpPr/>
          <p:nvPr/>
        </p:nvSpPr>
        <p:spPr>
          <a:xfrm>
            <a:off x="293956" y="6063962"/>
            <a:ext cx="6259244" cy="584775"/>
          </a:xfrm>
          <a:prstGeom prst="rect">
            <a:avLst/>
          </a:prstGeom>
        </p:spPr>
        <p:txBody>
          <a:bodyPr wrap="square">
            <a:spAutoFit/>
          </a:bodyPr>
          <a:lstStyle/>
          <a:p>
            <a:r>
              <a:rPr lang="en-VN" sz="1600" b="1" i="1" dirty="0"/>
              <a:t>Source</a:t>
            </a:r>
            <a:r>
              <a:rPr lang="en-VN" sz="1600" dirty="0"/>
              <a:t>: Michael Derntl, </a:t>
            </a:r>
            <a:r>
              <a:rPr lang="en-US" sz="1600" dirty="0"/>
              <a:t>Basics of research paper writing and publishing, Int. J. Technology Enhanced Learning, Vol 6, No. 2, 2014 </a:t>
            </a:r>
            <a:endParaRPr lang="en-VN" sz="1600" dirty="0"/>
          </a:p>
        </p:txBody>
      </p:sp>
    </p:spTree>
    <p:extLst>
      <p:ext uri="{BB962C8B-B14F-4D97-AF65-F5344CB8AC3E}">
        <p14:creationId xmlns:p14="http://schemas.microsoft.com/office/powerpoint/2010/main" val="1287748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F8FA76-7649-0E40-91D5-565FE288EC96}"/>
              </a:ext>
            </a:extLst>
          </p:cNvPr>
          <p:cNvPicPr>
            <a:picLocks noChangeAspect="1"/>
          </p:cNvPicPr>
          <p:nvPr/>
        </p:nvPicPr>
        <p:blipFill>
          <a:blip r:embed="rId2"/>
          <a:stretch>
            <a:fillRect/>
          </a:stretch>
        </p:blipFill>
        <p:spPr>
          <a:xfrm>
            <a:off x="227012" y="1480425"/>
            <a:ext cx="4040188" cy="2242303"/>
          </a:xfrm>
          <a:prstGeom prst="rect">
            <a:avLst/>
          </a:prstGeom>
          <a:noFill/>
        </p:spPr>
      </p:pic>
      <p:sp>
        <p:nvSpPr>
          <p:cNvPr id="3" name="Content Placeholder 2">
            <a:extLst>
              <a:ext uri="{FF2B5EF4-FFF2-40B4-BE49-F238E27FC236}">
                <a16:creationId xmlns:a16="http://schemas.microsoft.com/office/drawing/2014/main" id="{130FB294-FD03-264A-8DCC-DB6610CCD5FC}"/>
              </a:ext>
            </a:extLst>
          </p:cNvPr>
          <p:cNvSpPr>
            <a:spLocks noGrp="1"/>
          </p:cNvSpPr>
          <p:nvPr>
            <p:ph sz="quarter" idx="4"/>
          </p:nvPr>
        </p:nvSpPr>
        <p:spPr>
          <a:xfrm>
            <a:off x="4267200" y="990600"/>
            <a:ext cx="4648201" cy="5135563"/>
          </a:xfrm>
        </p:spPr>
        <p:txBody>
          <a:bodyPr>
            <a:normAutofit/>
          </a:bodyPr>
          <a:lstStyle/>
          <a:p>
            <a:pPr marL="0" indent="0" algn="ctr">
              <a:lnSpc>
                <a:spcPct val="90000"/>
              </a:lnSpc>
              <a:buNone/>
            </a:pPr>
            <a:endParaRPr lang="en-VN" sz="2600" dirty="0">
              <a:latin typeface="Arial" panose="020B0604020202020204" pitchFamily="34" charset="0"/>
              <a:cs typeface="Arial" panose="020B0604020202020204" pitchFamily="34" charset="0"/>
            </a:endParaRPr>
          </a:p>
          <a:p>
            <a:pPr>
              <a:lnSpc>
                <a:spcPct val="90000"/>
              </a:lnSpc>
            </a:pPr>
            <a:r>
              <a:rPr lang="en-VN" b="0" dirty="0">
                <a:latin typeface="Arial" panose="020B0604020202020204" pitchFamily="34" charset="0"/>
                <a:cs typeface="Arial" panose="020B0604020202020204" pitchFamily="34" charset="0"/>
              </a:rPr>
              <a:t>read first and most often</a:t>
            </a:r>
          </a:p>
          <a:p>
            <a:pPr>
              <a:lnSpc>
                <a:spcPct val="90000"/>
              </a:lnSpc>
            </a:pPr>
            <a:r>
              <a:rPr lang="en-VN" b="0" dirty="0">
                <a:latin typeface="Arial" panose="020B0604020202020204" pitchFamily="34" charset="0"/>
                <a:cs typeface="Arial" panose="020B0604020202020204" pitchFamily="34" charset="0"/>
              </a:rPr>
              <a:t>good title “the fewest possible words that adequately describe the contents of the paper”</a:t>
            </a:r>
          </a:p>
          <a:p>
            <a:pPr lvl="1">
              <a:lnSpc>
                <a:spcPct val="90000"/>
              </a:lnSpc>
            </a:pPr>
            <a:r>
              <a:rPr lang="en-VN" sz="2200" dirty="0">
                <a:latin typeface="Arial" panose="020B0604020202020204" pitchFamily="34" charset="0"/>
                <a:cs typeface="Arial" panose="020B0604020202020204" pitchFamily="34" charset="0"/>
              </a:rPr>
              <a:t>identify the main issue of the paper</a:t>
            </a:r>
          </a:p>
          <a:p>
            <a:pPr lvl="1">
              <a:lnSpc>
                <a:spcPct val="90000"/>
              </a:lnSpc>
            </a:pPr>
            <a:r>
              <a:rPr lang="en-VN" sz="2200" dirty="0">
                <a:latin typeface="Arial" panose="020B0604020202020204" pitchFamily="34" charset="0"/>
                <a:cs typeface="Arial" panose="020B0604020202020204" pitchFamily="34" charset="0"/>
              </a:rPr>
              <a:t>accurate, unambiguos, specific, and complete</a:t>
            </a:r>
          </a:p>
          <a:p>
            <a:pPr lvl="1">
              <a:lnSpc>
                <a:spcPct val="90000"/>
              </a:lnSpc>
            </a:pPr>
            <a:r>
              <a:rPr lang="en-VN" sz="2200" dirty="0">
                <a:latin typeface="Arial" panose="020B0604020202020204" pitchFamily="34" charset="0"/>
                <a:cs typeface="Arial" panose="020B0604020202020204" pitchFamily="34" charset="0"/>
              </a:rPr>
              <a:t>do not contain abbreviations unless they are well known e.g., HTML, CPU</a:t>
            </a:r>
          </a:p>
          <a:p>
            <a:pPr lvl="1">
              <a:lnSpc>
                <a:spcPct val="90000"/>
              </a:lnSpc>
            </a:pPr>
            <a:r>
              <a:rPr lang="en-VN" sz="2200" dirty="0">
                <a:latin typeface="Arial" panose="020B0604020202020204" pitchFamily="34" charset="0"/>
                <a:cs typeface="Arial" panose="020B0604020202020204" pitchFamily="34" charset="0"/>
              </a:rPr>
              <a:t>attract readers</a:t>
            </a:r>
          </a:p>
          <a:p>
            <a:pPr lvl="2">
              <a:lnSpc>
                <a:spcPct val="90000"/>
              </a:lnSpc>
            </a:pPr>
            <a:endParaRPr lang="en-VN" sz="1700" dirty="0"/>
          </a:p>
          <a:p>
            <a:pPr marL="457200" lvl="1" indent="0">
              <a:lnSpc>
                <a:spcPct val="90000"/>
              </a:lnSpc>
              <a:buNone/>
            </a:pPr>
            <a:endParaRPr lang="en-VN" sz="1700" dirty="0"/>
          </a:p>
        </p:txBody>
      </p:sp>
      <p:sp>
        <p:nvSpPr>
          <p:cNvPr id="4" name="Slide Number Placeholder 3">
            <a:extLst>
              <a:ext uri="{FF2B5EF4-FFF2-40B4-BE49-F238E27FC236}">
                <a16:creationId xmlns:a16="http://schemas.microsoft.com/office/drawing/2014/main" id="{A026796B-9403-3A40-954D-833F9AD823E5}"/>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8C13379D-D487-4446-85FC-E9ED5B8B80F6}" type="slidenum">
              <a:rPr lang="en-US" smtClean="0"/>
              <a:pPr>
                <a:spcAft>
                  <a:spcPts val="600"/>
                </a:spcAft>
              </a:pPr>
              <a:t>17</a:t>
            </a:fld>
            <a:endParaRPr lang="en-US"/>
          </a:p>
        </p:txBody>
      </p:sp>
      <p:sp>
        <p:nvSpPr>
          <p:cNvPr id="11" name="Title 1">
            <a:extLst>
              <a:ext uri="{FF2B5EF4-FFF2-40B4-BE49-F238E27FC236}">
                <a16:creationId xmlns:a16="http://schemas.microsoft.com/office/drawing/2014/main" id="{2CB57D23-C70D-FC47-B79F-2A3709A1C91B}"/>
              </a:ext>
            </a:extLst>
          </p:cNvPr>
          <p:cNvSpPr>
            <a:spLocks noGrp="1"/>
          </p:cNvSpPr>
          <p:nvPr>
            <p:ph type="title"/>
          </p:nvPr>
        </p:nvSpPr>
        <p:spPr>
          <a:xfrm>
            <a:off x="457200" y="76200"/>
            <a:ext cx="8458200" cy="609600"/>
          </a:xfrm>
        </p:spPr>
        <p:txBody>
          <a:bodyPr>
            <a:normAutofit/>
          </a:bodyPr>
          <a:lstStyle/>
          <a:p>
            <a:r>
              <a:rPr lang="en-US" sz="3200" b="1" dirty="0">
                <a:solidFill>
                  <a:schemeClr val="bg1"/>
                </a:solidFill>
                <a:latin typeface="Arial" panose="020B0604020202020204" pitchFamily="34" charset="0"/>
                <a:cs typeface="Arial" panose="020B0604020202020204" pitchFamily="34" charset="0"/>
              </a:rPr>
              <a:t>Title</a:t>
            </a:r>
            <a:endParaRPr lang="en-VN" sz="3200" b="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B376DE9-1651-3F4B-8ADC-4F1E46CA6154}"/>
              </a:ext>
            </a:extLst>
          </p:cNvPr>
          <p:cNvPicPr>
            <a:picLocks noChangeAspect="1"/>
          </p:cNvPicPr>
          <p:nvPr/>
        </p:nvPicPr>
        <p:blipFill>
          <a:blip r:embed="rId3"/>
          <a:stretch>
            <a:fillRect/>
          </a:stretch>
        </p:blipFill>
        <p:spPr>
          <a:xfrm>
            <a:off x="304800" y="3903203"/>
            <a:ext cx="3429000" cy="1228299"/>
          </a:xfrm>
          <a:prstGeom prst="rect">
            <a:avLst/>
          </a:prstGeom>
        </p:spPr>
      </p:pic>
      <p:sp>
        <p:nvSpPr>
          <p:cNvPr id="9" name="Rectangle 8">
            <a:extLst>
              <a:ext uri="{FF2B5EF4-FFF2-40B4-BE49-F238E27FC236}">
                <a16:creationId xmlns:a16="http://schemas.microsoft.com/office/drawing/2014/main" id="{219155B9-75BE-9A4D-8F86-E7F54DEFEC88}"/>
              </a:ext>
            </a:extLst>
          </p:cNvPr>
          <p:cNvSpPr/>
          <p:nvPr/>
        </p:nvSpPr>
        <p:spPr>
          <a:xfrm>
            <a:off x="227012" y="5377575"/>
            <a:ext cx="3992888" cy="584775"/>
          </a:xfrm>
          <a:prstGeom prst="rect">
            <a:avLst/>
          </a:prstGeom>
        </p:spPr>
        <p:txBody>
          <a:bodyPr wrap="none">
            <a:spAutoFit/>
          </a:bodyPr>
          <a:lstStyle/>
          <a:p>
            <a:pPr algn="ctr"/>
            <a:r>
              <a:rPr lang="en-VN" sz="1600" dirty="0">
                <a:latin typeface="Arial" panose="020B0604020202020204" pitchFamily="34" charset="0"/>
                <a:cs typeface="Arial" panose="020B0604020202020204" pitchFamily="34" charset="0"/>
              </a:rPr>
              <a:t>ways to attract Vietnamese news readers </a:t>
            </a:r>
          </a:p>
          <a:p>
            <a:pPr algn="ctr"/>
            <a:r>
              <a:rPr lang="en-VN" sz="1600" dirty="0">
                <a:latin typeface="Arial" panose="020B0604020202020204" pitchFamily="34" charset="0"/>
                <a:cs typeface="Arial" panose="020B0604020202020204" pitchFamily="34" charset="0"/>
              </a:rPr>
              <a:t> J4F</a:t>
            </a:r>
            <a:endParaRPr lang="en-VN" sz="1600" dirty="0"/>
          </a:p>
        </p:txBody>
      </p:sp>
    </p:spTree>
    <p:extLst>
      <p:ext uri="{BB962C8B-B14F-4D97-AF65-F5344CB8AC3E}">
        <p14:creationId xmlns:p14="http://schemas.microsoft.com/office/powerpoint/2010/main" val="2771617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E102-B02E-9B49-B862-C082084FAB0C}"/>
              </a:ext>
            </a:extLst>
          </p:cNvPr>
          <p:cNvSpPr>
            <a:spLocks noGrp="1"/>
          </p:cNvSpPr>
          <p:nvPr>
            <p:ph type="title"/>
          </p:nvPr>
        </p:nvSpPr>
        <p:spPr/>
        <p:txBody>
          <a:bodyPr>
            <a:normAutofit/>
          </a:bodyPr>
          <a:lstStyle/>
          <a:p>
            <a:r>
              <a:rPr lang="en-US" dirty="0"/>
              <a:t>Title – Different types</a:t>
            </a:r>
            <a:endParaRPr lang="en-VN" dirty="0"/>
          </a:p>
        </p:txBody>
      </p:sp>
      <p:sp>
        <p:nvSpPr>
          <p:cNvPr id="3" name="Content Placeholder 2">
            <a:extLst>
              <a:ext uri="{FF2B5EF4-FFF2-40B4-BE49-F238E27FC236}">
                <a16:creationId xmlns:a16="http://schemas.microsoft.com/office/drawing/2014/main" id="{130FB294-FD03-264A-8DCC-DB6610CCD5FC}"/>
              </a:ext>
            </a:extLst>
          </p:cNvPr>
          <p:cNvSpPr>
            <a:spLocks noGrp="1"/>
          </p:cNvSpPr>
          <p:nvPr>
            <p:ph idx="1"/>
          </p:nvPr>
        </p:nvSpPr>
        <p:spPr>
          <a:xfrm>
            <a:off x="533400" y="1143000"/>
            <a:ext cx="8153400" cy="5334000"/>
          </a:xfrm>
        </p:spPr>
        <p:txBody>
          <a:bodyPr>
            <a:normAutofit fontScale="85000" lnSpcReduction="20000"/>
          </a:bodyPr>
          <a:lstStyle/>
          <a:p>
            <a:r>
              <a:rPr lang="en-VN" dirty="0"/>
              <a:t>Descriptive titles: describe what the paper is about</a:t>
            </a:r>
          </a:p>
          <a:p>
            <a:pPr lvl="1"/>
            <a:r>
              <a:rPr lang="en-US" dirty="0"/>
              <a:t>Investigating the role of academic conferences on shaping the research agenda</a:t>
            </a:r>
            <a:endParaRPr lang="en-VN" dirty="0"/>
          </a:p>
          <a:p>
            <a:r>
              <a:rPr lang="en-VN" dirty="0"/>
              <a:t>Declarative titles: make a statement about the results presented in the paper</a:t>
            </a:r>
          </a:p>
          <a:p>
            <a:pPr lvl="1"/>
            <a:r>
              <a:rPr lang="en-US" dirty="0"/>
              <a:t>Academic conferences shape the short-term research agenda</a:t>
            </a:r>
            <a:endParaRPr lang="en-VN" dirty="0"/>
          </a:p>
          <a:p>
            <a:r>
              <a:rPr lang="en-VN" dirty="0"/>
              <a:t>Interrogative titles: pose a question</a:t>
            </a:r>
          </a:p>
          <a:p>
            <a:pPr lvl="1"/>
            <a:r>
              <a:rPr lang="en-US" dirty="0"/>
              <a:t>Do academic conferences shape the research agenda?</a:t>
            </a:r>
            <a:endParaRPr lang="en-VN" dirty="0"/>
          </a:p>
          <a:p>
            <a:r>
              <a:rPr lang="en-VN" dirty="0"/>
              <a:t>Compound titles: combined approach</a:t>
            </a:r>
          </a:p>
          <a:p>
            <a:pPr lvl="1"/>
            <a:r>
              <a:rPr lang="en-US" dirty="0"/>
              <a:t>Do academic conferences shape the research agenda? An empirical investigation</a:t>
            </a:r>
            <a:endParaRPr lang="en-VN" dirty="0"/>
          </a:p>
        </p:txBody>
      </p:sp>
      <p:sp>
        <p:nvSpPr>
          <p:cNvPr id="4" name="Slide Number Placeholder 3">
            <a:extLst>
              <a:ext uri="{FF2B5EF4-FFF2-40B4-BE49-F238E27FC236}">
                <a16:creationId xmlns:a16="http://schemas.microsoft.com/office/drawing/2014/main" id="{A026796B-9403-3A40-954D-833F9AD823E5}"/>
              </a:ext>
            </a:extLst>
          </p:cNvPr>
          <p:cNvSpPr>
            <a:spLocks noGrp="1"/>
          </p:cNvSpPr>
          <p:nvPr>
            <p:ph type="sldNum" sz="quarter" idx="12"/>
          </p:nvPr>
        </p:nvSpPr>
        <p:spPr/>
        <p:txBody>
          <a:bodyPr/>
          <a:lstStyle/>
          <a:p>
            <a:fld id="{8C13379D-D487-4446-85FC-E9ED5B8B80F6}" type="slidenum">
              <a:rPr lang="en-US" smtClean="0"/>
              <a:pPr/>
              <a:t>18</a:t>
            </a:fld>
            <a:endParaRPr lang="en-US"/>
          </a:p>
        </p:txBody>
      </p:sp>
    </p:spTree>
    <p:extLst>
      <p:ext uri="{BB962C8B-B14F-4D97-AF65-F5344CB8AC3E}">
        <p14:creationId xmlns:p14="http://schemas.microsoft.com/office/powerpoint/2010/main" val="24534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E102-B02E-9B49-B862-C082084FAB0C}"/>
              </a:ext>
            </a:extLst>
          </p:cNvPr>
          <p:cNvSpPr>
            <a:spLocks noGrp="1"/>
          </p:cNvSpPr>
          <p:nvPr>
            <p:ph type="title"/>
          </p:nvPr>
        </p:nvSpPr>
        <p:spPr/>
        <p:txBody>
          <a:bodyPr>
            <a:normAutofit/>
          </a:bodyPr>
          <a:lstStyle/>
          <a:p>
            <a:r>
              <a:rPr lang="en-US" dirty="0"/>
              <a:t>Title – Examples</a:t>
            </a:r>
            <a:endParaRPr lang="en-VN" dirty="0"/>
          </a:p>
        </p:txBody>
      </p:sp>
      <p:sp>
        <p:nvSpPr>
          <p:cNvPr id="3" name="Content Placeholder 2">
            <a:extLst>
              <a:ext uri="{FF2B5EF4-FFF2-40B4-BE49-F238E27FC236}">
                <a16:creationId xmlns:a16="http://schemas.microsoft.com/office/drawing/2014/main" id="{130FB294-FD03-264A-8DCC-DB6610CCD5FC}"/>
              </a:ext>
            </a:extLst>
          </p:cNvPr>
          <p:cNvSpPr>
            <a:spLocks noGrp="1"/>
          </p:cNvSpPr>
          <p:nvPr>
            <p:ph idx="1"/>
          </p:nvPr>
        </p:nvSpPr>
        <p:spPr/>
        <p:txBody>
          <a:bodyPr/>
          <a:lstStyle/>
          <a:p>
            <a:r>
              <a:rPr lang="en-VN" dirty="0"/>
              <a:t>Review some examples belows:</a:t>
            </a:r>
          </a:p>
          <a:p>
            <a:pPr lvl="1"/>
            <a:r>
              <a:rPr lang="en-US" dirty="0"/>
              <a:t>‘Educational Technology and Culture: The Influence of Ethnic and Professional Culture on Learners’ Technology Acceptance’</a:t>
            </a:r>
          </a:p>
          <a:p>
            <a:pPr lvl="1"/>
            <a:r>
              <a:rPr lang="en-US" dirty="0"/>
              <a:t>‘HT06, tagging paper, taxonomy, Flickr, academic article, to read’</a:t>
            </a:r>
          </a:p>
          <a:p>
            <a:pPr lvl="1"/>
            <a:r>
              <a:rPr lang="en-US" dirty="0"/>
              <a:t>‘A New Framework for Dynamic Adaptations and Actions’</a:t>
            </a:r>
          </a:p>
          <a:p>
            <a:pPr lvl="1"/>
            <a:r>
              <a:rPr lang="en-US" dirty="0"/>
              <a:t>‘Go To Statement Considered Harmful’</a:t>
            </a:r>
            <a:endParaRPr lang="en-VN" dirty="0"/>
          </a:p>
        </p:txBody>
      </p:sp>
      <p:sp>
        <p:nvSpPr>
          <p:cNvPr id="4" name="Slide Number Placeholder 3">
            <a:extLst>
              <a:ext uri="{FF2B5EF4-FFF2-40B4-BE49-F238E27FC236}">
                <a16:creationId xmlns:a16="http://schemas.microsoft.com/office/drawing/2014/main" id="{A026796B-9403-3A40-954D-833F9AD823E5}"/>
              </a:ext>
            </a:extLst>
          </p:cNvPr>
          <p:cNvSpPr>
            <a:spLocks noGrp="1"/>
          </p:cNvSpPr>
          <p:nvPr>
            <p:ph type="sldNum" sz="quarter" idx="12"/>
          </p:nvPr>
        </p:nvSpPr>
        <p:spPr/>
        <p:txBody>
          <a:bodyPr/>
          <a:lstStyle/>
          <a:p>
            <a:fld id="{8C13379D-D487-4446-85FC-E9ED5B8B80F6}" type="slidenum">
              <a:rPr lang="en-US" smtClean="0"/>
              <a:pPr/>
              <a:t>19</a:t>
            </a:fld>
            <a:endParaRPr lang="en-US"/>
          </a:p>
        </p:txBody>
      </p:sp>
    </p:spTree>
    <p:extLst>
      <p:ext uri="{BB962C8B-B14F-4D97-AF65-F5344CB8AC3E}">
        <p14:creationId xmlns:p14="http://schemas.microsoft.com/office/powerpoint/2010/main" val="156957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normAutofit/>
          </a:bodyPr>
          <a:lstStyle/>
          <a:p>
            <a:pPr marL="457200" indent="-457200">
              <a:spcAft>
                <a:spcPts val="1200"/>
              </a:spcAft>
              <a:buFont typeface="+mj-lt"/>
              <a:buAutoNum type="arabicPeriod"/>
            </a:pPr>
            <a:r>
              <a:rPr lang="en-US" sz="2800" dirty="0">
                <a:solidFill>
                  <a:srgbClr val="333399"/>
                </a:solidFill>
              </a:rPr>
              <a:t>What is research?</a:t>
            </a:r>
          </a:p>
          <a:p>
            <a:pPr marL="457200" indent="-457200">
              <a:spcAft>
                <a:spcPts val="1200"/>
              </a:spcAft>
              <a:buFont typeface="+mj-lt"/>
              <a:buAutoNum type="arabicPeriod"/>
            </a:pPr>
            <a:r>
              <a:rPr lang="en-US" sz="2800" dirty="0">
                <a:solidFill>
                  <a:srgbClr val="333399"/>
                </a:solidFill>
              </a:rPr>
              <a:t>Publication</a:t>
            </a:r>
          </a:p>
          <a:p>
            <a:pPr marL="457200" indent="-457200">
              <a:spcAft>
                <a:spcPts val="1200"/>
              </a:spcAft>
              <a:buFont typeface="+mj-lt"/>
              <a:buAutoNum type="arabicPeriod"/>
            </a:pPr>
            <a:r>
              <a:rPr lang="en-US" sz="2800" dirty="0">
                <a:solidFill>
                  <a:srgbClr val="333399"/>
                </a:solidFill>
              </a:rPr>
              <a:t>Structure of a scientific paper</a:t>
            </a:r>
          </a:p>
          <a:p>
            <a:pPr marL="457200" indent="-457200">
              <a:spcAft>
                <a:spcPts val="1200"/>
              </a:spcAft>
              <a:buFont typeface="+mj-lt"/>
              <a:buAutoNum type="arabicPeriod"/>
            </a:pPr>
            <a:r>
              <a:rPr lang="en-US" sz="2800" dirty="0">
                <a:solidFill>
                  <a:srgbClr val="333399"/>
                </a:solidFill>
              </a:rPr>
              <a:t>Coherence and cohesion</a:t>
            </a:r>
          </a:p>
          <a:p>
            <a:pPr marL="457200" indent="-457200">
              <a:spcAft>
                <a:spcPts val="1200"/>
              </a:spcAft>
              <a:buFont typeface="+mj-lt"/>
              <a:buAutoNum type="arabicPeriod"/>
            </a:pPr>
            <a:r>
              <a:rPr lang="en-VN" sz="2800" dirty="0">
                <a:solidFill>
                  <a:srgbClr val="333399"/>
                </a:solidFill>
              </a:rPr>
              <a:t>Variety and clarity</a:t>
            </a:r>
            <a:endParaRPr lang="en-US" sz="2800" dirty="0">
              <a:solidFill>
                <a:srgbClr val="333399"/>
              </a:solidFill>
            </a:endParaRPr>
          </a:p>
          <a:p>
            <a:pPr marL="457200" indent="-457200">
              <a:spcAft>
                <a:spcPts val="1200"/>
              </a:spcAft>
              <a:buFont typeface="+mj-lt"/>
              <a:buAutoNum type="arabicPeriod"/>
            </a:pPr>
            <a:r>
              <a:rPr lang="en-US" sz="2800" dirty="0">
                <a:solidFill>
                  <a:srgbClr val="333399"/>
                </a:solidFill>
              </a:rPr>
              <a:t>Common grammar and punctuation errors</a:t>
            </a:r>
          </a:p>
          <a:p>
            <a:pPr marL="457200" indent="-457200">
              <a:spcAft>
                <a:spcPts val="1200"/>
              </a:spcAft>
              <a:buFont typeface="+mj-lt"/>
              <a:buAutoNum type="arabicPeriod"/>
            </a:pPr>
            <a:r>
              <a:rPr lang="en-US" sz="2800" dirty="0">
                <a:solidFill>
                  <a:srgbClr val="333399"/>
                </a:solidFill>
              </a:rPr>
              <a:t>Editing and proofreading</a:t>
            </a:r>
            <a:br>
              <a:rPr lang="en-US" sz="2800" dirty="0"/>
            </a:br>
            <a:endParaRPr lang="en-US" sz="2500" u="sng" dirty="0">
              <a:solidFill>
                <a:srgbClr val="0070C0"/>
              </a:solidFill>
              <a:latin typeface="Arial" charset="0"/>
            </a:endParaRPr>
          </a:p>
        </p:txBody>
      </p:sp>
      <p:sp>
        <p:nvSpPr>
          <p:cNvPr id="8" name="Slide Number Placeholder 7">
            <a:extLst>
              <a:ext uri="{FF2B5EF4-FFF2-40B4-BE49-F238E27FC236}">
                <a16:creationId xmlns:a16="http://schemas.microsoft.com/office/drawing/2014/main" id="{1D817D8F-40DB-DC43-9EBA-2F1641FF45B8}"/>
              </a:ext>
            </a:extLst>
          </p:cNvPr>
          <p:cNvSpPr>
            <a:spLocks noGrp="1"/>
          </p:cNvSpPr>
          <p:nvPr>
            <p:ph type="sldNum" sz="quarter" idx="12"/>
          </p:nvPr>
        </p:nvSpPr>
        <p:spPr/>
        <p:txBody>
          <a:bodyPr/>
          <a:lstStyle/>
          <a:p>
            <a:fld id="{8C13379D-D487-4446-85FC-E9ED5B8B80F6}" type="slidenum">
              <a:rPr lang="en-US" smtClean="0"/>
              <a:pPr/>
              <a:t>2</a:t>
            </a:fld>
            <a:endParaRPr lang="en-US"/>
          </a:p>
        </p:txBody>
      </p:sp>
    </p:spTree>
    <p:extLst>
      <p:ext uri="{BB962C8B-B14F-4D97-AF65-F5344CB8AC3E}">
        <p14:creationId xmlns:p14="http://schemas.microsoft.com/office/powerpoint/2010/main" val="4274840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E102-B02E-9B49-B862-C082084FAB0C}"/>
              </a:ext>
            </a:extLst>
          </p:cNvPr>
          <p:cNvSpPr>
            <a:spLocks noGrp="1"/>
          </p:cNvSpPr>
          <p:nvPr>
            <p:ph type="title"/>
          </p:nvPr>
        </p:nvSpPr>
        <p:spPr/>
        <p:txBody>
          <a:bodyPr>
            <a:normAutofit/>
          </a:bodyPr>
          <a:lstStyle/>
          <a:p>
            <a:r>
              <a:rPr lang="en-US" dirty="0"/>
              <a:t>Abstract</a:t>
            </a:r>
            <a:endParaRPr lang="en-VN" dirty="0"/>
          </a:p>
        </p:txBody>
      </p:sp>
      <p:sp>
        <p:nvSpPr>
          <p:cNvPr id="3" name="Content Placeholder 2">
            <a:extLst>
              <a:ext uri="{FF2B5EF4-FFF2-40B4-BE49-F238E27FC236}">
                <a16:creationId xmlns:a16="http://schemas.microsoft.com/office/drawing/2014/main" id="{130FB294-FD03-264A-8DCC-DB6610CCD5FC}"/>
              </a:ext>
            </a:extLst>
          </p:cNvPr>
          <p:cNvSpPr>
            <a:spLocks noGrp="1"/>
          </p:cNvSpPr>
          <p:nvPr>
            <p:ph idx="1"/>
          </p:nvPr>
        </p:nvSpPr>
        <p:spPr/>
        <p:txBody>
          <a:bodyPr>
            <a:normAutofit fontScale="85000" lnSpcReduction="20000"/>
          </a:bodyPr>
          <a:lstStyle/>
          <a:p>
            <a:r>
              <a:rPr lang="en-VN" dirty="0"/>
              <a:t>One-paragraph summary of the whole paper</a:t>
            </a:r>
          </a:p>
          <a:p>
            <a:r>
              <a:rPr lang="en-VN" dirty="0"/>
              <a:t>Two types of abtract</a:t>
            </a:r>
          </a:p>
          <a:p>
            <a:pPr lvl="1"/>
            <a:r>
              <a:rPr lang="en-VN" dirty="0"/>
              <a:t>Informative abstract: extracts everything relevant from the paper, an aggregated substitute for the full paper</a:t>
            </a:r>
          </a:p>
          <a:p>
            <a:pPr lvl="1"/>
            <a:r>
              <a:rPr lang="en-VN" dirty="0"/>
              <a:t>Descriptive abstract: describe outline of the paper</a:t>
            </a:r>
          </a:p>
          <a:p>
            <a:r>
              <a:rPr lang="en-VN" dirty="0"/>
              <a:t>Checklist</a:t>
            </a:r>
          </a:p>
          <a:p>
            <a:pPr lvl="1"/>
            <a:r>
              <a:rPr lang="en-VN" dirty="0"/>
              <a:t>Motivation: why do we care the problem and results?</a:t>
            </a:r>
          </a:p>
          <a:p>
            <a:pPr lvl="1"/>
            <a:r>
              <a:rPr lang="en-VN" dirty="0"/>
              <a:t>Problem: what problem that the paper is trying to solve</a:t>
            </a:r>
          </a:p>
          <a:p>
            <a:pPr lvl="1"/>
            <a:r>
              <a:rPr lang="en-VN" dirty="0"/>
              <a:t>Solution: what was done</a:t>
            </a:r>
          </a:p>
          <a:p>
            <a:pPr lvl="1"/>
            <a:r>
              <a:rPr lang="en-VN" dirty="0"/>
              <a:t>Results: what is the answer to the problem</a:t>
            </a:r>
          </a:p>
          <a:p>
            <a:pPr lvl="1"/>
            <a:r>
              <a:rPr lang="en-VN" dirty="0"/>
              <a:t>Implications: </a:t>
            </a:r>
            <a:r>
              <a:rPr lang="en-US" dirty="0"/>
              <a:t>what does the answer imply?</a:t>
            </a:r>
            <a:endParaRPr lang="en-VN" dirty="0"/>
          </a:p>
        </p:txBody>
      </p:sp>
      <p:sp>
        <p:nvSpPr>
          <p:cNvPr id="4" name="Slide Number Placeholder 3">
            <a:extLst>
              <a:ext uri="{FF2B5EF4-FFF2-40B4-BE49-F238E27FC236}">
                <a16:creationId xmlns:a16="http://schemas.microsoft.com/office/drawing/2014/main" id="{A026796B-9403-3A40-954D-833F9AD823E5}"/>
              </a:ext>
            </a:extLst>
          </p:cNvPr>
          <p:cNvSpPr>
            <a:spLocks noGrp="1"/>
          </p:cNvSpPr>
          <p:nvPr>
            <p:ph type="sldNum" sz="quarter" idx="12"/>
          </p:nvPr>
        </p:nvSpPr>
        <p:spPr/>
        <p:txBody>
          <a:bodyPr/>
          <a:lstStyle/>
          <a:p>
            <a:fld id="{8C13379D-D487-4446-85FC-E9ED5B8B80F6}" type="slidenum">
              <a:rPr lang="en-US" smtClean="0"/>
              <a:pPr/>
              <a:t>20</a:t>
            </a:fld>
            <a:endParaRPr lang="en-US"/>
          </a:p>
        </p:txBody>
      </p:sp>
    </p:spTree>
    <p:extLst>
      <p:ext uri="{BB962C8B-B14F-4D97-AF65-F5344CB8AC3E}">
        <p14:creationId xmlns:p14="http://schemas.microsoft.com/office/powerpoint/2010/main" val="2051174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6FD26E-6A74-204B-B40D-2963A23E9BAC}"/>
              </a:ext>
            </a:extLst>
          </p:cNvPr>
          <p:cNvSpPr>
            <a:spLocks noGrp="1"/>
          </p:cNvSpPr>
          <p:nvPr>
            <p:ph type="body" idx="1"/>
          </p:nvPr>
        </p:nvSpPr>
        <p:spPr>
          <a:xfrm>
            <a:off x="457200" y="1215232"/>
            <a:ext cx="4040188" cy="639762"/>
          </a:xfrm>
        </p:spPr>
        <p:txBody>
          <a:bodyPr>
            <a:normAutofit fontScale="92500" lnSpcReduction="20000"/>
          </a:bodyPr>
          <a:lstStyle/>
          <a:p>
            <a:pPr algn="ctr"/>
            <a:r>
              <a:rPr lang="en-VN" b="0" dirty="0">
                <a:latin typeface="Arial" panose="020B0604020202020204" pitchFamily="34" charset="0"/>
                <a:cs typeface="Arial" panose="020B0604020202020204" pitchFamily="34" charset="0"/>
              </a:rPr>
              <a:t>Paper interfaces for learning geometry	</a:t>
            </a:r>
          </a:p>
        </p:txBody>
      </p:sp>
      <p:sp>
        <p:nvSpPr>
          <p:cNvPr id="6" name="Content Placeholder 5">
            <a:extLst>
              <a:ext uri="{FF2B5EF4-FFF2-40B4-BE49-F238E27FC236}">
                <a16:creationId xmlns:a16="http://schemas.microsoft.com/office/drawing/2014/main" id="{A720EA55-50B9-CA49-B988-855D8F7C000B}"/>
              </a:ext>
            </a:extLst>
          </p:cNvPr>
          <p:cNvSpPr>
            <a:spLocks noGrp="1"/>
          </p:cNvSpPr>
          <p:nvPr>
            <p:ph sz="half" idx="2"/>
          </p:nvPr>
        </p:nvSpPr>
        <p:spPr>
          <a:xfrm>
            <a:off x="457200" y="1981200"/>
            <a:ext cx="4040188" cy="4144963"/>
          </a:xfrm>
        </p:spPr>
        <p:txBody>
          <a:bodyPr/>
          <a:lstStyle/>
          <a:p>
            <a:r>
              <a:rPr lang="en-VN" b="0" dirty="0"/>
              <a:t>Motivation</a:t>
            </a:r>
          </a:p>
          <a:p>
            <a:r>
              <a:rPr lang="en-VN" b="0" dirty="0"/>
              <a:t>Problem</a:t>
            </a:r>
          </a:p>
          <a:p>
            <a:r>
              <a:rPr lang="en-VN" b="0" dirty="0"/>
              <a:t>Solution</a:t>
            </a:r>
          </a:p>
          <a:p>
            <a:r>
              <a:rPr lang="en-VN" b="0" dirty="0"/>
              <a:t>Results</a:t>
            </a:r>
          </a:p>
          <a:p>
            <a:r>
              <a:rPr lang="en-VN" b="0" dirty="0"/>
              <a:t>Implications</a:t>
            </a:r>
          </a:p>
        </p:txBody>
      </p:sp>
      <p:sp>
        <p:nvSpPr>
          <p:cNvPr id="7" name="Text Placeholder 6">
            <a:extLst>
              <a:ext uri="{FF2B5EF4-FFF2-40B4-BE49-F238E27FC236}">
                <a16:creationId xmlns:a16="http://schemas.microsoft.com/office/drawing/2014/main" id="{AE691152-C93C-8640-9870-C3E2333B48D4}"/>
              </a:ext>
            </a:extLst>
          </p:cNvPr>
          <p:cNvSpPr>
            <a:spLocks noGrp="1"/>
          </p:cNvSpPr>
          <p:nvPr>
            <p:ph type="body" sz="quarter" idx="3"/>
          </p:nvPr>
        </p:nvSpPr>
        <p:spPr>
          <a:xfrm>
            <a:off x="4645025" y="1215232"/>
            <a:ext cx="4041775" cy="639762"/>
          </a:xfrm>
        </p:spPr>
        <p:txBody>
          <a:bodyPr>
            <a:normAutofit fontScale="92500" lnSpcReduction="20000"/>
          </a:bodyPr>
          <a:lstStyle/>
          <a:p>
            <a:pPr algn="ctr"/>
            <a:r>
              <a:rPr lang="en-VN" b="0" dirty="0">
                <a:latin typeface="Arial" panose="020B0604020202020204" pitchFamily="34" charset="0"/>
                <a:cs typeface="Arial" panose="020B0604020202020204" pitchFamily="34" charset="0"/>
              </a:rPr>
              <a:t>Unsupervised auto-tagging for learning object enrichment</a:t>
            </a:r>
          </a:p>
        </p:txBody>
      </p:sp>
      <p:sp>
        <p:nvSpPr>
          <p:cNvPr id="8" name="Content Placeholder 7">
            <a:extLst>
              <a:ext uri="{FF2B5EF4-FFF2-40B4-BE49-F238E27FC236}">
                <a16:creationId xmlns:a16="http://schemas.microsoft.com/office/drawing/2014/main" id="{D9C1F3F7-87D5-B640-A5C6-08790DE1E0E9}"/>
              </a:ext>
            </a:extLst>
          </p:cNvPr>
          <p:cNvSpPr>
            <a:spLocks noGrp="1"/>
          </p:cNvSpPr>
          <p:nvPr>
            <p:ph sz="quarter" idx="4"/>
          </p:nvPr>
        </p:nvSpPr>
        <p:spPr>
          <a:xfrm>
            <a:off x="4645025" y="1981200"/>
            <a:ext cx="4041775" cy="4144963"/>
          </a:xfrm>
        </p:spPr>
        <p:txBody>
          <a:bodyPr/>
          <a:lstStyle/>
          <a:p>
            <a:r>
              <a:rPr lang="en-VN" b="0" dirty="0"/>
              <a:t>Motivation</a:t>
            </a:r>
          </a:p>
          <a:p>
            <a:r>
              <a:rPr lang="en-VN" b="0" dirty="0"/>
              <a:t>Problem</a:t>
            </a:r>
          </a:p>
          <a:p>
            <a:r>
              <a:rPr lang="en-VN" b="0" dirty="0"/>
              <a:t>Solution</a:t>
            </a:r>
          </a:p>
          <a:p>
            <a:r>
              <a:rPr lang="en-VN" b="0" dirty="0"/>
              <a:t>Results</a:t>
            </a:r>
          </a:p>
          <a:p>
            <a:r>
              <a:rPr lang="en-VN" b="0" dirty="0"/>
              <a:t>Implications</a:t>
            </a:r>
          </a:p>
          <a:p>
            <a:endParaRPr lang="en-VN" dirty="0"/>
          </a:p>
        </p:txBody>
      </p:sp>
      <p:sp>
        <p:nvSpPr>
          <p:cNvPr id="4" name="Slide Number Placeholder 3">
            <a:extLst>
              <a:ext uri="{FF2B5EF4-FFF2-40B4-BE49-F238E27FC236}">
                <a16:creationId xmlns:a16="http://schemas.microsoft.com/office/drawing/2014/main" id="{AC74A52E-9057-B948-BF10-C98FD116ED21}"/>
              </a:ext>
            </a:extLst>
          </p:cNvPr>
          <p:cNvSpPr>
            <a:spLocks noGrp="1"/>
          </p:cNvSpPr>
          <p:nvPr>
            <p:ph type="sldNum" sz="quarter" idx="12"/>
          </p:nvPr>
        </p:nvSpPr>
        <p:spPr/>
        <p:txBody>
          <a:bodyPr/>
          <a:lstStyle/>
          <a:p>
            <a:fld id="{8C13379D-D487-4446-85FC-E9ED5B8B80F6}" type="slidenum">
              <a:rPr lang="en-US" smtClean="0"/>
              <a:pPr/>
              <a:t>21</a:t>
            </a:fld>
            <a:endParaRPr lang="en-US"/>
          </a:p>
        </p:txBody>
      </p:sp>
      <p:sp>
        <p:nvSpPr>
          <p:cNvPr id="11" name="Title 1">
            <a:extLst>
              <a:ext uri="{FF2B5EF4-FFF2-40B4-BE49-F238E27FC236}">
                <a16:creationId xmlns:a16="http://schemas.microsoft.com/office/drawing/2014/main" id="{B364427D-6054-194F-B26C-6DF45C69FC13}"/>
              </a:ext>
            </a:extLst>
          </p:cNvPr>
          <p:cNvSpPr>
            <a:spLocks noGrp="1"/>
          </p:cNvSpPr>
          <p:nvPr>
            <p:ph type="title"/>
          </p:nvPr>
        </p:nvSpPr>
        <p:spPr>
          <a:xfrm>
            <a:off x="457200" y="76200"/>
            <a:ext cx="8458200" cy="609600"/>
          </a:xfrm>
        </p:spPr>
        <p:txBody>
          <a:bodyPr>
            <a:normAutofit/>
          </a:bodyPr>
          <a:lstStyle/>
          <a:p>
            <a:r>
              <a:rPr lang="en-US" sz="3200" b="1" dirty="0">
                <a:solidFill>
                  <a:schemeClr val="bg1"/>
                </a:solidFill>
                <a:latin typeface="Arial" panose="020B0604020202020204" pitchFamily="34" charset="0"/>
                <a:cs typeface="Arial" panose="020B0604020202020204" pitchFamily="34" charset="0"/>
              </a:rPr>
              <a:t>Abstract - Example</a:t>
            </a:r>
            <a:endParaRPr lang="en-VN"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2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71029-6B26-AA4D-9A80-59AB09324C11}"/>
              </a:ext>
            </a:extLst>
          </p:cNvPr>
          <p:cNvSpPr>
            <a:spLocks noGrp="1"/>
          </p:cNvSpPr>
          <p:nvPr>
            <p:ph type="sldNum" sz="quarter" idx="12"/>
          </p:nvPr>
        </p:nvSpPr>
        <p:spPr/>
        <p:txBody>
          <a:bodyPr/>
          <a:lstStyle/>
          <a:p>
            <a:fld id="{8C13379D-D487-4446-85FC-E9ED5B8B80F6}" type="slidenum">
              <a:rPr lang="en-US" smtClean="0"/>
              <a:pPr/>
              <a:t>22</a:t>
            </a:fld>
            <a:endParaRPr lang="en-US"/>
          </a:p>
        </p:txBody>
      </p:sp>
      <p:sp>
        <p:nvSpPr>
          <p:cNvPr id="8" name="Title 1">
            <a:extLst>
              <a:ext uri="{FF2B5EF4-FFF2-40B4-BE49-F238E27FC236}">
                <a16:creationId xmlns:a16="http://schemas.microsoft.com/office/drawing/2014/main" id="{A6B3CEF1-F729-794D-9A05-8092229EDE25}"/>
              </a:ext>
            </a:extLst>
          </p:cNvPr>
          <p:cNvSpPr txBox="1">
            <a:spLocks/>
          </p:cNvSpPr>
          <p:nvPr/>
        </p:nvSpPr>
        <p:spPr>
          <a:xfrm>
            <a:off x="457200" y="76200"/>
            <a:ext cx="8458200" cy="6096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r>
              <a:rPr lang="en-US" sz="3200" b="1">
                <a:solidFill>
                  <a:schemeClr val="bg1"/>
                </a:solidFill>
                <a:latin typeface="Arial" panose="020B0604020202020204" pitchFamily="34" charset="0"/>
                <a:cs typeface="Arial" panose="020B0604020202020204" pitchFamily="34" charset="0"/>
              </a:rPr>
              <a:t>Abstract - Example</a:t>
            </a:r>
            <a:endParaRPr lang="en-VN" sz="3200" b="1"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6748A9-7FED-E948-B193-D0D19A4C5313}"/>
                  </a:ext>
                </a:extLst>
              </p:cNvPr>
              <p:cNvGraphicFramePr>
                <a:graphicFrameLocks noGrp="1"/>
              </p:cNvGraphicFramePr>
              <p:nvPr>
                <p:extLst>
                  <p:ext uri="{D42A27DB-BD31-4B8C-83A1-F6EECF244321}">
                    <p14:modId xmlns:p14="http://schemas.microsoft.com/office/powerpoint/2010/main" val="3962827241"/>
                  </p:ext>
                </p:extLst>
              </p:nvPr>
            </p:nvGraphicFramePr>
            <p:xfrm>
              <a:off x="152400" y="914400"/>
              <a:ext cx="8763000" cy="5819748"/>
            </p:xfrm>
            <a:graphic>
              <a:graphicData uri="http://schemas.openxmlformats.org/drawingml/2006/table">
                <a:tbl>
                  <a:tblPr firstRow="1" bandRow="1">
                    <a:tableStyleId>{9DCAF9ED-07DC-4A11-8D7F-57B35C25682E}</a:tableStyleId>
                  </a:tblPr>
                  <a:tblGrid>
                    <a:gridCol w="1295400">
                      <a:extLst>
                        <a:ext uri="{9D8B030D-6E8A-4147-A177-3AD203B41FA5}">
                          <a16:colId xmlns:a16="http://schemas.microsoft.com/office/drawing/2014/main" val="1720680"/>
                        </a:ext>
                      </a:extLst>
                    </a:gridCol>
                    <a:gridCol w="3810000">
                      <a:extLst>
                        <a:ext uri="{9D8B030D-6E8A-4147-A177-3AD203B41FA5}">
                          <a16:colId xmlns:a16="http://schemas.microsoft.com/office/drawing/2014/main" val="3354244595"/>
                        </a:ext>
                      </a:extLst>
                    </a:gridCol>
                    <a:gridCol w="3657600">
                      <a:extLst>
                        <a:ext uri="{9D8B030D-6E8A-4147-A177-3AD203B41FA5}">
                          <a16:colId xmlns:a16="http://schemas.microsoft.com/office/drawing/2014/main" val="375272654"/>
                        </a:ext>
                      </a:extLst>
                    </a:gridCol>
                  </a:tblGrid>
                  <a:tr h="556430">
                    <a:tc>
                      <a:txBody>
                        <a:bodyPr/>
                        <a:lstStyle/>
                        <a:p>
                          <a:endParaRPr lang="en-VN" sz="1600" dirty="0">
                            <a:latin typeface="Arial" panose="020B0604020202020204" pitchFamily="34" charset="0"/>
                            <a:cs typeface="Arial" panose="020B0604020202020204" pitchFamily="34" charset="0"/>
                          </a:endParaRPr>
                        </a:p>
                      </a:txBody>
                      <a:tcPr/>
                    </a:tc>
                    <a:tc>
                      <a:txBody>
                        <a:bodyPr/>
                        <a:lstStyle/>
                        <a:p>
                          <a:pPr algn="ctr"/>
                          <a:r>
                            <a:rPr lang="en-VN" sz="1600" dirty="0"/>
                            <a:t>Paper interfaces for learning geometry</a:t>
                          </a:r>
                          <a:endParaRPr lang="en-VN" sz="16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sz="1600" dirty="0"/>
                            <a:t>Unsupervised auto-tagging for learning object enrichment</a:t>
                          </a:r>
                          <a:endParaRPr lang="en-V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2653524"/>
                      </a:ext>
                    </a:extLst>
                  </a:tr>
                  <a:tr h="1025003">
                    <a:tc>
                      <a:txBody>
                        <a:bodyPr/>
                        <a:lstStyle/>
                        <a:p>
                          <a:r>
                            <a:rPr lang="en-VN" sz="1600" dirty="0"/>
                            <a:t>Motivation</a:t>
                          </a:r>
                        </a:p>
                        <a:p>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Paper interfaces offer tremendous possibilities for geometry educaiton in primary schools</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Online presence is becoming an essential part of learning </a:t>
                          </a:r>
                        </a:p>
                        <a:p>
                          <a:pPr marL="285750" indent="-285750">
                            <a:buFontTx/>
                            <a:buChar char="-"/>
                          </a:pPr>
                          <a:r>
                            <a:rPr lang="en-VN" sz="1600" dirty="0"/>
                            <a:t>Large porition of learning meterial is availabe</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4614911"/>
                      </a:ext>
                    </a:extLst>
                  </a:tr>
                  <a:tr h="1025003">
                    <a:tc>
                      <a:txBody>
                        <a:bodyPr/>
                        <a:lstStyle/>
                        <a:p>
                          <a:r>
                            <a:rPr lang="en-VN" sz="1600" dirty="0"/>
                            <a:t>Problem</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Existing computer interfaces do not consider the integration of school tools</a:t>
                          </a:r>
                        </a:p>
                        <a:p>
                          <a:pPr marL="285750" indent="-285750">
                            <a:buFontTx/>
                            <a:buChar char="-"/>
                          </a:pPr>
                          <a:r>
                            <a:rPr lang="en-VN" sz="1600" dirty="0"/>
                            <a:t>Tools disregard classroom-level</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Challenge to ensure accessibility, support retrieval and comsumption of learning objects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245369"/>
                      </a:ext>
                    </a:extLst>
                  </a:tr>
                  <a:tr h="1317861">
                    <a:tc>
                      <a:txBody>
                        <a:bodyPr/>
                        <a:lstStyle/>
                        <a:p>
                          <a:r>
                            <a:rPr lang="en-VN" sz="1600" dirty="0"/>
                            <a:t>Solution</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Augmented reality-based tabletop system with interface elements made of paper</a:t>
                          </a:r>
                        </a:p>
                        <a:p>
                          <a:pPr marL="285750" indent="-285750">
                            <a:buFontTx/>
                            <a:buChar char="-"/>
                          </a:pPr>
                          <a:r>
                            <a:rPr lang="en-VN" sz="1600" dirty="0"/>
                            <a:t>Conduct an exploratory user study based on three learning activities.</a:t>
                          </a:r>
                          <a:endParaRPr lang="en-VN" sz="1600" dirty="0">
                            <a:latin typeface="Arial" panose="020B0604020202020204" pitchFamily="34" charset="0"/>
                            <a:cs typeface="Arial" panose="020B060402020202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VN" sz="1600" dirty="0"/>
                            <a:t>Automatically annotate specific learning resources using method </a:t>
                          </a:r>
                          <a14:m>
                            <m:oMath xmlns:m="http://schemas.openxmlformats.org/officeDocument/2006/math">
                              <m:r>
                                <a:rPr lang="en-VN" sz="1600" smtClean="0">
                                  <a:latin typeface="Cambria Math" panose="02040503050406030204" pitchFamily="18" charset="0"/>
                                </a:rPr>
                                <m:t>𝛼</m:t>
                              </m:r>
                            </m:oMath>
                          </a14:m>
                          <a:r>
                            <a:rPr lang="en-US" sz="1800" kern="1200" dirty="0">
                              <a:effectLst/>
                            </a:rPr>
                            <a:t>-</a:t>
                          </a:r>
                          <a:r>
                            <a:rPr lang="en-US" sz="1800" kern="1200" dirty="0" err="1">
                              <a:effectLst/>
                            </a:rPr>
                            <a:t>TaggingLDA</a:t>
                          </a:r>
                          <a:r>
                            <a:rPr lang="en-US" sz="1800" kern="1200" dirty="0">
                              <a:effectLst/>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kern="1200" dirty="0">
                            <a:effectLst/>
                          </a:endParaRPr>
                        </a:p>
                        <a:p>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43761801"/>
                      </a:ext>
                    </a:extLst>
                  </a:tr>
                  <a:tr h="790717">
                    <a:tc>
                      <a:txBody>
                        <a:bodyPr/>
                        <a:lstStyle/>
                        <a:p>
                          <a:r>
                            <a:rPr lang="en-VN" sz="1600" dirty="0"/>
                            <a:t>Results</a:t>
                          </a:r>
                          <a:endParaRPr lang="en-VN" sz="1600" dirty="0">
                            <a:latin typeface="Arial" panose="020B0604020202020204" pitchFamily="34" charset="0"/>
                            <a:cs typeface="Arial" panose="020B0604020202020204" pitchFamily="34" charset="0"/>
                          </a:endParaRPr>
                        </a:p>
                      </a:txBody>
                      <a:tcPr/>
                    </a:tc>
                    <a:tc>
                      <a:txBody>
                        <a:bodyPr/>
                        <a:lstStyle/>
                        <a:p>
                          <a:r>
                            <a:rPr lang="en-VN" sz="1600" dirty="0"/>
                            <a:t>- </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Automatically generated tages were preferred 35% more than the original authors’ annotations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70635529"/>
                      </a:ext>
                    </a:extLst>
                  </a:tr>
                  <a:tr h="923785">
                    <a:tc>
                      <a:txBody>
                        <a:bodyPr/>
                        <a:lstStyle/>
                        <a:p>
                          <a:r>
                            <a:rPr lang="en-VN" sz="1600" dirty="0"/>
                            <a:t>Implications</a:t>
                          </a:r>
                        </a:p>
                        <a:p>
                          <a:endParaRPr lang="en-VN" sz="1600" dirty="0">
                            <a:latin typeface="Arial" panose="020B0604020202020204" pitchFamily="34" charset="0"/>
                            <a:cs typeface="Arial" panose="020B0604020202020204" pitchFamily="34" charset="0"/>
                          </a:endParaRPr>
                        </a:p>
                      </a:txBody>
                      <a:tcPr/>
                    </a:tc>
                    <a:tc>
                      <a:txBody>
                        <a:bodyPr/>
                        <a:lstStyle/>
                        <a:p>
                          <a:r>
                            <a:rPr lang="en-VN" sz="1600" dirty="0"/>
                            <a:t>-</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Automatic tagging facilitates effective informaiton access to relevant learning objects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06952172"/>
                      </a:ext>
                    </a:extLst>
                  </a:tr>
                </a:tbl>
              </a:graphicData>
            </a:graphic>
          </p:graphicFrame>
        </mc:Choice>
        <mc:Fallback xmlns="">
          <p:graphicFrame>
            <p:nvGraphicFramePr>
              <p:cNvPr id="9" name="Table 8">
                <a:extLst>
                  <a:ext uri="{FF2B5EF4-FFF2-40B4-BE49-F238E27FC236}">
                    <a16:creationId xmlns:a16="http://schemas.microsoft.com/office/drawing/2014/main" id="{6E6748A9-7FED-E948-B193-D0D19A4C5313}"/>
                  </a:ext>
                </a:extLst>
              </p:cNvPr>
              <p:cNvGraphicFramePr>
                <a:graphicFrameLocks noGrp="1"/>
              </p:cNvGraphicFramePr>
              <p:nvPr>
                <p:extLst>
                  <p:ext uri="{D42A27DB-BD31-4B8C-83A1-F6EECF244321}">
                    <p14:modId xmlns:p14="http://schemas.microsoft.com/office/powerpoint/2010/main" val="3962827241"/>
                  </p:ext>
                </p:extLst>
              </p:nvPr>
            </p:nvGraphicFramePr>
            <p:xfrm>
              <a:off x="152400" y="914400"/>
              <a:ext cx="8763000" cy="5819748"/>
            </p:xfrm>
            <a:graphic>
              <a:graphicData uri="http://schemas.openxmlformats.org/drawingml/2006/table">
                <a:tbl>
                  <a:tblPr firstRow="1" bandRow="1">
                    <a:tableStyleId>{9DCAF9ED-07DC-4A11-8D7F-57B35C25682E}</a:tableStyleId>
                  </a:tblPr>
                  <a:tblGrid>
                    <a:gridCol w="1295400">
                      <a:extLst>
                        <a:ext uri="{9D8B030D-6E8A-4147-A177-3AD203B41FA5}">
                          <a16:colId xmlns:a16="http://schemas.microsoft.com/office/drawing/2014/main" val="1720680"/>
                        </a:ext>
                      </a:extLst>
                    </a:gridCol>
                    <a:gridCol w="3810000">
                      <a:extLst>
                        <a:ext uri="{9D8B030D-6E8A-4147-A177-3AD203B41FA5}">
                          <a16:colId xmlns:a16="http://schemas.microsoft.com/office/drawing/2014/main" val="3354244595"/>
                        </a:ext>
                      </a:extLst>
                    </a:gridCol>
                    <a:gridCol w="3657600">
                      <a:extLst>
                        <a:ext uri="{9D8B030D-6E8A-4147-A177-3AD203B41FA5}">
                          <a16:colId xmlns:a16="http://schemas.microsoft.com/office/drawing/2014/main" val="375272654"/>
                        </a:ext>
                      </a:extLst>
                    </a:gridCol>
                  </a:tblGrid>
                  <a:tr h="579120">
                    <a:tc>
                      <a:txBody>
                        <a:bodyPr/>
                        <a:lstStyle/>
                        <a:p>
                          <a:endParaRPr lang="en-VN" sz="1600" dirty="0">
                            <a:latin typeface="Arial" panose="020B0604020202020204" pitchFamily="34" charset="0"/>
                            <a:cs typeface="Arial" panose="020B0604020202020204" pitchFamily="34" charset="0"/>
                          </a:endParaRPr>
                        </a:p>
                      </a:txBody>
                      <a:tcPr/>
                    </a:tc>
                    <a:tc>
                      <a:txBody>
                        <a:bodyPr/>
                        <a:lstStyle/>
                        <a:p>
                          <a:pPr algn="ctr"/>
                          <a:r>
                            <a:rPr lang="en-VN" sz="1600" dirty="0"/>
                            <a:t>Paper interfaces for learning geometry</a:t>
                          </a:r>
                          <a:endParaRPr lang="en-VN" sz="16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VN" sz="1600" dirty="0"/>
                            <a:t>Unsupervised auto-tagging for learning object enrichment</a:t>
                          </a:r>
                          <a:endParaRPr lang="en-VN"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2653524"/>
                      </a:ext>
                    </a:extLst>
                  </a:tr>
                  <a:tr h="1066800">
                    <a:tc>
                      <a:txBody>
                        <a:bodyPr/>
                        <a:lstStyle/>
                        <a:p>
                          <a:r>
                            <a:rPr lang="en-VN" sz="1600" dirty="0"/>
                            <a:t>Motivation</a:t>
                          </a:r>
                        </a:p>
                        <a:p>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Paper interfaces offer tremendous possibilities for geometry educaiton in primary schools</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Online presence is becoming an essential part of learning </a:t>
                          </a:r>
                        </a:p>
                        <a:p>
                          <a:pPr marL="285750" indent="-285750">
                            <a:buFontTx/>
                            <a:buChar char="-"/>
                          </a:pPr>
                          <a:r>
                            <a:rPr lang="en-VN" sz="1600" dirty="0"/>
                            <a:t>Large porition of learning meterial is availabe</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4614911"/>
                      </a:ext>
                    </a:extLst>
                  </a:tr>
                  <a:tr h="1025003">
                    <a:tc>
                      <a:txBody>
                        <a:bodyPr/>
                        <a:lstStyle/>
                        <a:p>
                          <a:r>
                            <a:rPr lang="en-VN" sz="1600" dirty="0"/>
                            <a:t>Problem</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Existing computer interfaces do not consider the integration of school tools</a:t>
                          </a:r>
                        </a:p>
                        <a:p>
                          <a:pPr marL="285750" indent="-285750">
                            <a:buFontTx/>
                            <a:buChar char="-"/>
                          </a:pPr>
                          <a:r>
                            <a:rPr lang="en-VN" sz="1600" dirty="0"/>
                            <a:t>Tools disregard classroom-level</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Challenge to ensure accessibility, support retrieval and comsumption of learning objects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245369"/>
                      </a:ext>
                    </a:extLst>
                  </a:tr>
                  <a:tr h="1402080">
                    <a:tc>
                      <a:txBody>
                        <a:bodyPr/>
                        <a:lstStyle/>
                        <a:p>
                          <a:r>
                            <a:rPr lang="en-VN" sz="1600" dirty="0"/>
                            <a:t>Solution</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Augmented reality-based tabletop system with interface elements made of paper</a:t>
                          </a:r>
                        </a:p>
                        <a:p>
                          <a:pPr marL="285750" indent="-285750">
                            <a:buFontTx/>
                            <a:buChar char="-"/>
                          </a:pPr>
                          <a:r>
                            <a:rPr lang="en-VN" sz="1600" dirty="0"/>
                            <a:t>Conduct an exploratory user study based on three learning activities.</a:t>
                          </a:r>
                          <a:endParaRPr lang="en-VN" sz="1600" dirty="0">
                            <a:latin typeface="Arial" panose="020B0604020202020204" pitchFamily="34" charset="0"/>
                            <a:cs typeface="Arial" panose="020B0604020202020204" pitchFamily="34" charset="0"/>
                          </a:endParaRPr>
                        </a:p>
                      </a:txBody>
                      <a:tcPr/>
                    </a:tc>
                    <a:tc>
                      <a:txBody>
                        <a:bodyPr/>
                        <a:lstStyle/>
                        <a:p>
                          <a:endParaRPr lang="en-VN"/>
                        </a:p>
                      </a:txBody>
                      <a:tcPr>
                        <a:blipFill>
                          <a:blip r:embed="rId2"/>
                          <a:stretch>
                            <a:fillRect l="-139931" t="-193636" r="-347" b="-125455"/>
                          </a:stretch>
                        </a:blipFill>
                      </a:tcPr>
                    </a:tc>
                    <a:extLst>
                      <a:ext uri="{0D108BD9-81ED-4DB2-BD59-A6C34878D82A}">
                        <a16:rowId xmlns:a16="http://schemas.microsoft.com/office/drawing/2014/main" val="3643761801"/>
                      </a:ext>
                    </a:extLst>
                  </a:tr>
                  <a:tr h="822960">
                    <a:tc>
                      <a:txBody>
                        <a:bodyPr/>
                        <a:lstStyle/>
                        <a:p>
                          <a:r>
                            <a:rPr lang="en-VN" sz="1600" dirty="0"/>
                            <a:t>Results</a:t>
                          </a:r>
                          <a:endParaRPr lang="en-VN" sz="1600" dirty="0">
                            <a:latin typeface="Arial" panose="020B0604020202020204" pitchFamily="34" charset="0"/>
                            <a:cs typeface="Arial" panose="020B0604020202020204" pitchFamily="34" charset="0"/>
                          </a:endParaRPr>
                        </a:p>
                      </a:txBody>
                      <a:tcPr/>
                    </a:tc>
                    <a:tc>
                      <a:txBody>
                        <a:bodyPr/>
                        <a:lstStyle/>
                        <a:p>
                          <a:r>
                            <a:rPr lang="en-VN" sz="1600" dirty="0"/>
                            <a:t>- </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Automatically generated tages were preferred 35% more than the original authors’ annotations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70635529"/>
                      </a:ext>
                    </a:extLst>
                  </a:tr>
                  <a:tr h="923785">
                    <a:tc>
                      <a:txBody>
                        <a:bodyPr/>
                        <a:lstStyle/>
                        <a:p>
                          <a:r>
                            <a:rPr lang="en-VN" sz="1600" dirty="0"/>
                            <a:t>Implications</a:t>
                          </a:r>
                        </a:p>
                        <a:p>
                          <a:endParaRPr lang="en-VN" sz="1600" dirty="0">
                            <a:latin typeface="Arial" panose="020B0604020202020204" pitchFamily="34" charset="0"/>
                            <a:cs typeface="Arial" panose="020B0604020202020204" pitchFamily="34" charset="0"/>
                          </a:endParaRPr>
                        </a:p>
                      </a:txBody>
                      <a:tcPr/>
                    </a:tc>
                    <a:tc>
                      <a:txBody>
                        <a:bodyPr/>
                        <a:lstStyle/>
                        <a:p>
                          <a:r>
                            <a:rPr lang="en-VN" sz="1600" dirty="0"/>
                            <a:t>-</a:t>
                          </a:r>
                          <a:endParaRPr lang="en-VN" sz="1600" dirty="0">
                            <a:latin typeface="Arial" panose="020B0604020202020204" pitchFamily="34" charset="0"/>
                            <a:cs typeface="Arial" panose="020B0604020202020204" pitchFamily="34" charset="0"/>
                          </a:endParaRPr>
                        </a:p>
                      </a:txBody>
                      <a:tcPr/>
                    </a:tc>
                    <a:tc>
                      <a:txBody>
                        <a:bodyPr/>
                        <a:lstStyle/>
                        <a:p>
                          <a:pPr marL="285750" indent="-285750">
                            <a:buFontTx/>
                            <a:buChar char="-"/>
                          </a:pPr>
                          <a:r>
                            <a:rPr lang="en-VN" sz="1600" dirty="0"/>
                            <a:t>Automatic tagging facilitates effective informaiton access to relevant learning objects</a:t>
                          </a:r>
                          <a:endParaRPr lang="en-V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06952172"/>
                      </a:ext>
                    </a:extLst>
                  </a:tr>
                </a:tbl>
              </a:graphicData>
            </a:graphic>
          </p:graphicFrame>
        </mc:Fallback>
      </mc:AlternateContent>
    </p:spTree>
    <p:extLst>
      <p:ext uri="{BB962C8B-B14F-4D97-AF65-F5344CB8AC3E}">
        <p14:creationId xmlns:p14="http://schemas.microsoft.com/office/powerpoint/2010/main" val="4203177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FC27-0231-9945-9333-5DBF3739DB8C}"/>
              </a:ext>
            </a:extLst>
          </p:cNvPr>
          <p:cNvSpPr>
            <a:spLocks noGrp="1"/>
          </p:cNvSpPr>
          <p:nvPr>
            <p:ph type="title"/>
          </p:nvPr>
        </p:nvSpPr>
        <p:spPr/>
        <p:txBody>
          <a:bodyPr/>
          <a:lstStyle/>
          <a:p>
            <a:r>
              <a:rPr lang="en-VN" dirty="0"/>
              <a:t>Introduction</a:t>
            </a:r>
          </a:p>
        </p:txBody>
      </p:sp>
      <p:sp>
        <p:nvSpPr>
          <p:cNvPr id="3" name="Content Placeholder 2">
            <a:extLst>
              <a:ext uri="{FF2B5EF4-FFF2-40B4-BE49-F238E27FC236}">
                <a16:creationId xmlns:a16="http://schemas.microsoft.com/office/drawing/2014/main" id="{250DEDAB-6BC6-0B47-B12A-FEE3C8FA91A1}"/>
              </a:ext>
            </a:extLst>
          </p:cNvPr>
          <p:cNvSpPr>
            <a:spLocks noGrp="1"/>
          </p:cNvSpPr>
          <p:nvPr>
            <p:ph idx="1"/>
          </p:nvPr>
        </p:nvSpPr>
        <p:spPr/>
        <p:txBody>
          <a:bodyPr>
            <a:normAutofit fontScale="92500"/>
          </a:bodyPr>
          <a:lstStyle/>
          <a:p>
            <a:r>
              <a:rPr lang="en-VN" dirty="0"/>
              <a:t>Leads the reader from a general subject area to a particular field of research</a:t>
            </a:r>
          </a:p>
          <a:p>
            <a:r>
              <a:rPr lang="en-VN" dirty="0"/>
              <a:t>Three phrases</a:t>
            </a:r>
          </a:p>
          <a:p>
            <a:pPr lvl="1"/>
            <a:r>
              <a:rPr lang="en-VN" dirty="0"/>
              <a:t>Establish a territory: point out the importance of the subject, present an overview on current research</a:t>
            </a:r>
          </a:p>
          <a:p>
            <a:pPr lvl="1"/>
            <a:r>
              <a:rPr lang="en-VN" dirty="0"/>
              <a:t>Establish a niche: oppose an existing assumption or reveal a research gap or formulate a problem</a:t>
            </a:r>
          </a:p>
          <a:p>
            <a:pPr lvl="1"/>
            <a:r>
              <a:rPr lang="en-VN" dirty="0"/>
              <a:t>Occupy the niche: sketch the intent of own work and/or outline important characteristics of the work, important results</a:t>
            </a:r>
          </a:p>
        </p:txBody>
      </p:sp>
      <p:sp>
        <p:nvSpPr>
          <p:cNvPr id="4" name="Slide Number Placeholder 3">
            <a:extLst>
              <a:ext uri="{FF2B5EF4-FFF2-40B4-BE49-F238E27FC236}">
                <a16:creationId xmlns:a16="http://schemas.microsoft.com/office/drawing/2014/main" id="{7505851D-4AEC-2440-AFA8-C80AD267EDF1}"/>
              </a:ext>
            </a:extLst>
          </p:cNvPr>
          <p:cNvSpPr>
            <a:spLocks noGrp="1"/>
          </p:cNvSpPr>
          <p:nvPr>
            <p:ph type="sldNum" sz="quarter" idx="12"/>
          </p:nvPr>
        </p:nvSpPr>
        <p:spPr/>
        <p:txBody>
          <a:bodyPr/>
          <a:lstStyle/>
          <a:p>
            <a:fld id="{8C13379D-D487-4446-85FC-E9ED5B8B80F6}" type="slidenum">
              <a:rPr lang="en-US" smtClean="0"/>
              <a:pPr/>
              <a:t>23</a:t>
            </a:fld>
            <a:endParaRPr lang="en-US"/>
          </a:p>
        </p:txBody>
      </p:sp>
    </p:spTree>
    <p:extLst>
      <p:ext uri="{BB962C8B-B14F-4D97-AF65-F5344CB8AC3E}">
        <p14:creationId xmlns:p14="http://schemas.microsoft.com/office/powerpoint/2010/main" val="48729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0807-6137-DE4C-99BF-5F0472E1CA8C}"/>
              </a:ext>
            </a:extLst>
          </p:cNvPr>
          <p:cNvSpPr>
            <a:spLocks noGrp="1"/>
          </p:cNvSpPr>
          <p:nvPr>
            <p:ph type="title"/>
          </p:nvPr>
        </p:nvSpPr>
        <p:spPr/>
        <p:txBody>
          <a:bodyPr/>
          <a:lstStyle/>
          <a:p>
            <a:r>
              <a:rPr lang="en-VN" dirty="0"/>
              <a:t>Body</a:t>
            </a:r>
          </a:p>
        </p:txBody>
      </p:sp>
      <p:sp>
        <p:nvSpPr>
          <p:cNvPr id="3" name="Content Placeholder 2">
            <a:extLst>
              <a:ext uri="{FF2B5EF4-FFF2-40B4-BE49-F238E27FC236}">
                <a16:creationId xmlns:a16="http://schemas.microsoft.com/office/drawing/2014/main" id="{41CADD15-FFD5-894F-84D8-AA8C6E112F51}"/>
              </a:ext>
            </a:extLst>
          </p:cNvPr>
          <p:cNvSpPr>
            <a:spLocks noGrp="1"/>
          </p:cNvSpPr>
          <p:nvPr>
            <p:ph idx="1"/>
          </p:nvPr>
        </p:nvSpPr>
        <p:spPr/>
        <p:txBody>
          <a:bodyPr>
            <a:normAutofit fontScale="92500" lnSpcReduction="10000"/>
          </a:bodyPr>
          <a:lstStyle/>
          <a:p>
            <a:r>
              <a:rPr lang="en-VN" dirty="0"/>
              <a:t>Answers two questions: </a:t>
            </a:r>
          </a:p>
          <a:p>
            <a:pPr lvl="1"/>
            <a:r>
              <a:rPr lang="en-VN" dirty="0"/>
              <a:t>How was the research question addressed?</a:t>
            </a:r>
          </a:p>
          <a:p>
            <a:pPr lvl="1"/>
            <a:r>
              <a:rPr lang="en-VN" dirty="0"/>
              <a:t> What was found?</a:t>
            </a:r>
          </a:p>
          <a:p>
            <a:r>
              <a:rPr lang="en-VN" dirty="0"/>
              <a:t>Comprise serveral sections, subsections</a:t>
            </a:r>
          </a:p>
          <a:p>
            <a:r>
              <a:rPr lang="en-VN" dirty="0"/>
              <a:t>Example</a:t>
            </a:r>
          </a:p>
          <a:p>
            <a:pPr lvl="1"/>
            <a:r>
              <a:rPr lang="en-VN" dirty="0"/>
              <a:t>Empirical paper: describes material, data used for the study, methodology and results obtained</a:t>
            </a:r>
          </a:p>
          <a:p>
            <a:pPr lvl="1"/>
            <a:r>
              <a:rPr lang="en-VN" dirty="0"/>
              <a:t>Case study paper: describles the applica</a:t>
            </a:r>
            <a:r>
              <a:rPr lang="en-US" dirty="0" err="1"/>
              <a:t>ti</a:t>
            </a:r>
            <a:r>
              <a:rPr lang="en-VN" dirty="0"/>
              <a:t>on of existing methods, theory, or tools.</a:t>
            </a:r>
          </a:p>
          <a:p>
            <a:pPr lvl="1"/>
            <a:r>
              <a:rPr lang="en-VN" dirty="0"/>
              <a:t>Theory paper: describes principles, concepts, models on which work is based</a:t>
            </a:r>
          </a:p>
          <a:p>
            <a:pPr lvl="1"/>
            <a:endParaRPr lang="en-VN" dirty="0"/>
          </a:p>
        </p:txBody>
      </p:sp>
      <p:sp>
        <p:nvSpPr>
          <p:cNvPr id="4" name="Slide Number Placeholder 3">
            <a:extLst>
              <a:ext uri="{FF2B5EF4-FFF2-40B4-BE49-F238E27FC236}">
                <a16:creationId xmlns:a16="http://schemas.microsoft.com/office/drawing/2014/main" id="{1509D226-490D-D64A-81C7-7E041AB172FB}"/>
              </a:ext>
            </a:extLst>
          </p:cNvPr>
          <p:cNvSpPr>
            <a:spLocks noGrp="1"/>
          </p:cNvSpPr>
          <p:nvPr>
            <p:ph type="sldNum" sz="quarter" idx="12"/>
          </p:nvPr>
        </p:nvSpPr>
        <p:spPr/>
        <p:txBody>
          <a:bodyPr/>
          <a:lstStyle/>
          <a:p>
            <a:fld id="{8C13379D-D487-4446-85FC-E9ED5B8B80F6}" type="slidenum">
              <a:rPr lang="en-US" smtClean="0"/>
              <a:pPr/>
              <a:t>24</a:t>
            </a:fld>
            <a:endParaRPr lang="en-US"/>
          </a:p>
        </p:txBody>
      </p:sp>
    </p:spTree>
    <p:extLst>
      <p:ext uri="{BB962C8B-B14F-4D97-AF65-F5344CB8AC3E}">
        <p14:creationId xmlns:p14="http://schemas.microsoft.com/office/powerpoint/2010/main" val="155664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6740-46E8-544C-86BF-F2F5A61C514C}"/>
              </a:ext>
            </a:extLst>
          </p:cNvPr>
          <p:cNvSpPr>
            <a:spLocks noGrp="1"/>
          </p:cNvSpPr>
          <p:nvPr>
            <p:ph type="title"/>
          </p:nvPr>
        </p:nvSpPr>
        <p:spPr/>
        <p:txBody>
          <a:bodyPr/>
          <a:lstStyle/>
          <a:p>
            <a:r>
              <a:rPr lang="en-VN" dirty="0"/>
              <a:t>Discussion</a:t>
            </a:r>
          </a:p>
        </p:txBody>
      </p:sp>
      <p:sp>
        <p:nvSpPr>
          <p:cNvPr id="3" name="Content Placeholder 2">
            <a:extLst>
              <a:ext uri="{FF2B5EF4-FFF2-40B4-BE49-F238E27FC236}">
                <a16:creationId xmlns:a16="http://schemas.microsoft.com/office/drawing/2014/main" id="{767C27EF-F623-4241-8421-EFE9DDA3F62F}"/>
              </a:ext>
            </a:extLst>
          </p:cNvPr>
          <p:cNvSpPr>
            <a:spLocks noGrp="1"/>
          </p:cNvSpPr>
          <p:nvPr>
            <p:ph idx="1"/>
          </p:nvPr>
        </p:nvSpPr>
        <p:spPr/>
        <p:txBody>
          <a:bodyPr>
            <a:normAutofit lnSpcReduction="10000"/>
          </a:bodyPr>
          <a:lstStyle/>
          <a:p>
            <a:r>
              <a:rPr lang="en-VN" dirty="0"/>
              <a:t>Other terms: Discussion and Conclusion, Conclusion, etc.</a:t>
            </a:r>
          </a:p>
          <a:p>
            <a:r>
              <a:rPr lang="en-VN" dirty="0"/>
              <a:t>Contains</a:t>
            </a:r>
          </a:p>
          <a:p>
            <a:pPr lvl="1"/>
            <a:r>
              <a:rPr lang="en-VN" dirty="0"/>
              <a:t>Background information of the research aim</a:t>
            </a:r>
          </a:p>
          <a:p>
            <a:pPr lvl="1"/>
            <a:r>
              <a:rPr lang="en-VN" dirty="0"/>
              <a:t>Brief summary of the results</a:t>
            </a:r>
          </a:p>
          <a:p>
            <a:pPr lvl="1"/>
            <a:r>
              <a:rPr lang="en-VN" dirty="0"/>
              <a:t>Comparision of results with previously published work</a:t>
            </a:r>
          </a:p>
          <a:p>
            <a:pPr lvl="1"/>
            <a:r>
              <a:rPr lang="en-VN" dirty="0"/>
              <a:t>Conclusions or hypothesis drawn from the results</a:t>
            </a:r>
          </a:p>
          <a:p>
            <a:pPr lvl="1"/>
            <a:r>
              <a:rPr lang="en-VN" dirty="0"/>
              <a:t>Outlook on future work</a:t>
            </a:r>
          </a:p>
        </p:txBody>
      </p:sp>
      <p:sp>
        <p:nvSpPr>
          <p:cNvPr id="4" name="Slide Number Placeholder 3">
            <a:extLst>
              <a:ext uri="{FF2B5EF4-FFF2-40B4-BE49-F238E27FC236}">
                <a16:creationId xmlns:a16="http://schemas.microsoft.com/office/drawing/2014/main" id="{37048EC8-F7C4-5242-AFC6-76B9012E82C0}"/>
              </a:ext>
            </a:extLst>
          </p:cNvPr>
          <p:cNvSpPr>
            <a:spLocks noGrp="1"/>
          </p:cNvSpPr>
          <p:nvPr>
            <p:ph type="sldNum" sz="quarter" idx="12"/>
          </p:nvPr>
        </p:nvSpPr>
        <p:spPr/>
        <p:txBody>
          <a:bodyPr/>
          <a:lstStyle/>
          <a:p>
            <a:fld id="{8C13379D-D487-4446-85FC-E9ED5B8B80F6}" type="slidenum">
              <a:rPr lang="en-US" smtClean="0"/>
              <a:pPr/>
              <a:t>25</a:t>
            </a:fld>
            <a:endParaRPr lang="en-US"/>
          </a:p>
        </p:txBody>
      </p:sp>
    </p:spTree>
    <p:extLst>
      <p:ext uri="{BB962C8B-B14F-4D97-AF65-F5344CB8AC3E}">
        <p14:creationId xmlns:p14="http://schemas.microsoft.com/office/powerpoint/2010/main" val="1992869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D241-5115-DB48-A9A7-5656F1F5BDD2}"/>
              </a:ext>
            </a:extLst>
          </p:cNvPr>
          <p:cNvSpPr>
            <a:spLocks noGrp="1"/>
          </p:cNvSpPr>
          <p:nvPr>
            <p:ph type="title"/>
          </p:nvPr>
        </p:nvSpPr>
        <p:spPr/>
        <p:txBody>
          <a:bodyPr/>
          <a:lstStyle/>
          <a:p>
            <a:r>
              <a:rPr lang="en-VN" dirty="0"/>
              <a:t>References</a:t>
            </a:r>
          </a:p>
        </p:txBody>
      </p:sp>
      <p:sp>
        <p:nvSpPr>
          <p:cNvPr id="3" name="Content Placeholder 2">
            <a:extLst>
              <a:ext uri="{FF2B5EF4-FFF2-40B4-BE49-F238E27FC236}">
                <a16:creationId xmlns:a16="http://schemas.microsoft.com/office/drawing/2014/main" id="{FA70A032-A280-7E4F-9B8E-274F61A873F9}"/>
              </a:ext>
            </a:extLst>
          </p:cNvPr>
          <p:cNvSpPr>
            <a:spLocks noGrp="1"/>
          </p:cNvSpPr>
          <p:nvPr>
            <p:ph idx="1"/>
          </p:nvPr>
        </p:nvSpPr>
        <p:spPr>
          <a:xfrm>
            <a:off x="533400" y="1143000"/>
            <a:ext cx="8153400" cy="5578475"/>
          </a:xfrm>
        </p:spPr>
        <p:txBody>
          <a:bodyPr>
            <a:normAutofit fontScale="92500" lnSpcReduction="20000"/>
          </a:bodyPr>
          <a:lstStyle/>
          <a:p>
            <a:r>
              <a:rPr lang="en-VN" dirty="0"/>
              <a:t>Cite related work at the end of the paper</a:t>
            </a:r>
          </a:p>
          <a:p>
            <a:r>
              <a:rPr lang="en-VN" dirty="0"/>
              <a:t>Many formats/styles for citing a paper, and listing references</a:t>
            </a:r>
          </a:p>
          <a:p>
            <a:r>
              <a:rPr lang="en-VN" dirty="0"/>
              <a:t>Some common styles</a:t>
            </a:r>
          </a:p>
          <a:p>
            <a:pPr lvl="1"/>
            <a:r>
              <a:rPr lang="en-VN" dirty="0"/>
              <a:t>Name and year system: e.g., Chuck and Norris (2003) define...</a:t>
            </a:r>
          </a:p>
          <a:p>
            <a:pPr lvl="1"/>
            <a:r>
              <a:rPr lang="en-VN" dirty="0"/>
              <a:t>Alphabet-number system: As reported in [4],...</a:t>
            </a:r>
          </a:p>
          <a:p>
            <a:pPr lvl="1"/>
            <a:r>
              <a:rPr lang="en-VN" dirty="0"/>
              <a:t>Citation order system: similar to the alphabet-number system with one difference, i.e., references in the order of apperance in the text</a:t>
            </a:r>
          </a:p>
          <a:p>
            <a:r>
              <a:rPr lang="en-VN" dirty="0"/>
              <a:t>Two rules</a:t>
            </a:r>
          </a:p>
          <a:p>
            <a:pPr lvl="1"/>
            <a:r>
              <a:rPr lang="en-VN" dirty="0"/>
              <a:t>Every cited sources must be listed</a:t>
            </a:r>
          </a:p>
          <a:p>
            <a:pPr lvl="1"/>
            <a:r>
              <a:rPr lang="en-VN" dirty="0"/>
              <a:t>Every listed sources must be cited</a:t>
            </a:r>
          </a:p>
        </p:txBody>
      </p:sp>
      <p:sp>
        <p:nvSpPr>
          <p:cNvPr id="4" name="Slide Number Placeholder 3">
            <a:extLst>
              <a:ext uri="{FF2B5EF4-FFF2-40B4-BE49-F238E27FC236}">
                <a16:creationId xmlns:a16="http://schemas.microsoft.com/office/drawing/2014/main" id="{3D3F321A-BBD8-5149-8DAC-9FD1A454E567}"/>
              </a:ext>
            </a:extLst>
          </p:cNvPr>
          <p:cNvSpPr>
            <a:spLocks noGrp="1"/>
          </p:cNvSpPr>
          <p:nvPr>
            <p:ph type="sldNum" sz="quarter" idx="12"/>
          </p:nvPr>
        </p:nvSpPr>
        <p:spPr/>
        <p:txBody>
          <a:bodyPr/>
          <a:lstStyle/>
          <a:p>
            <a:fld id="{8C13379D-D487-4446-85FC-E9ED5B8B80F6}" type="slidenum">
              <a:rPr lang="en-US" smtClean="0"/>
              <a:pPr/>
              <a:t>26</a:t>
            </a:fld>
            <a:endParaRPr lang="en-US"/>
          </a:p>
        </p:txBody>
      </p:sp>
    </p:spTree>
    <p:extLst>
      <p:ext uri="{BB962C8B-B14F-4D97-AF65-F5344CB8AC3E}">
        <p14:creationId xmlns:p14="http://schemas.microsoft.com/office/powerpoint/2010/main" val="3181634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4000" dirty="0">
                <a:solidFill>
                  <a:srgbClr val="C00000"/>
                </a:solidFill>
                <a:latin typeface="Arial" panose="020B0604020202020204" pitchFamily="34" charset="0"/>
                <a:cs typeface="Arial" panose="020B0604020202020204" pitchFamily="34" charset="0"/>
              </a:rPr>
              <a:t>COHERENCE AND COHESION</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27</a:t>
            </a:fld>
            <a:endParaRPr lang="en-US"/>
          </a:p>
        </p:txBody>
      </p:sp>
    </p:spTree>
    <p:extLst>
      <p:ext uri="{BB962C8B-B14F-4D97-AF65-F5344CB8AC3E}">
        <p14:creationId xmlns:p14="http://schemas.microsoft.com/office/powerpoint/2010/main" val="2133451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2B63-6D61-4549-A579-51CE4F37F1A0}"/>
              </a:ext>
            </a:extLst>
          </p:cNvPr>
          <p:cNvSpPr>
            <a:spLocks noGrp="1"/>
          </p:cNvSpPr>
          <p:nvPr>
            <p:ph type="title"/>
          </p:nvPr>
        </p:nvSpPr>
        <p:spPr/>
        <p:txBody>
          <a:bodyPr/>
          <a:lstStyle/>
          <a:p>
            <a:r>
              <a:rPr lang="en-VN" dirty="0"/>
              <a:t>Coherence and Cohesion</a:t>
            </a:r>
          </a:p>
        </p:txBody>
      </p:sp>
      <p:sp>
        <p:nvSpPr>
          <p:cNvPr id="3" name="Content Placeholder 2">
            <a:extLst>
              <a:ext uri="{FF2B5EF4-FFF2-40B4-BE49-F238E27FC236}">
                <a16:creationId xmlns:a16="http://schemas.microsoft.com/office/drawing/2014/main" id="{5B92208D-0F5C-2D4D-9252-A654B5B31868}"/>
              </a:ext>
            </a:extLst>
          </p:cNvPr>
          <p:cNvSpPr>
            <a:spLocks noGrp="1"/>
          </p:cNvSpPr>
          <p:nvPr>
            <p:ph idx="1"/>
          </p:nvPr>
        </p:nvSpPr>
        <p:spPr>
          <a:xfrm>
            <a:off x="533400" y="1143000"/>
            <a:ext cx="8153400" cy="3733799"/>
          </a:xfrm>
        </p:spPr>
        <p:txBody>
          <a:bodyPr>
            <a:normAutofit fontScale="85000" lnSpcReduction="20000"/>
          </a:bodyPr>
          <a:lstStyle/>
          <a:p>
            <a:r>
              <a:rPr lang="en-VN" dirty="0"/>
              <a:t>Vital feature of writing in order to enhance reader’s understanding of text</a:t>
            </a:r>
          </a:p>
          <a:p>
            <a:r>
              <a:rPr lang="en-VN" dirty="0"/>
              <a:t>Coherence</a:t>
            </a:r>
          </a:p>
          <a:p>
            <a:pPr lvl="1"/>
            <a:r>
              <a:rPr lang="en-VN" dirty="0"/>
              <a:t>Connection of ideas at the idea level</a:t>
            </a:r>
          </a:p>
          <a:p>
            <a:pPr lvl="1"/>
            <a:r>
              <a:rPr lang="en-VN" dirty="0"/>
              <a:t>Refers “rhetorical” aspect of writing which includes developing arguments, organizing and clarifying ideas</a:t>
            </a:r>
          </a:p>
          <a:p>
            <a:r>
              <a:rPr lang="en-VN" dirty="0"/>
              <a:t>Cohesion</a:t>
            </a:r>
          </a:p>
          <a:p>
            <a:pPr lvl="1"/>
            <a:r>
              <a:rPr lang="en-VN" dirty="0"/>
              <a:t>Connection of ideas at the sentence level</a:t>
            </a:r>
          </a:p>
          <a:p>
            <a:pPr lvl="1"/>
            <a:r>
              <a:rPr lang="en-VN" dirty="0"/>
              <a:t>Focuses on “grammatical” aspect of writing</a:t>
            </a:r>
          </a:p>
          <a:p>
            <a:endParaRPr lang="en-VN" dirty="0"/>
          </a:p>
          <a:p>
            <a:endParaRPr lang="en-VN" dirty="0"/>
          </a:p>
          <a:p>
            <a:endParaRPr lang="en-VN" dirty="0"/>
          </a:p>
          <a:p>
            <a:endParaRPr lang="en-VN" dirty="0"/>
          </a:p>
        </p:txBody>
      </p:sp>
      <p:sp>
        <p:nvSpPr>
          <p:cNvPr id="4" name="Slide Number Placeholder 3">
            <a:extLst>
              <a:ext uri="{FF2B5EF4-FFF2-40B4-BE49-F238E27FC236}">
                <a16:creationId xmlns:a16="http://schemas.microsoft.com/office/drawing/2014/main" id="{E2369DE5-5A41-3542-824E-5F8461393373}"/>
              </a:ext>
            </a:extLst>
          </p:cNvPr>
          <p:cNvSpPr>
            <a:spLocks noGrp="1"/>
          </p:cNvSpPr>
          <p:nvPr>
            <p:ph type="sldNum" sz="quarter" idx="12"/>
          </p:nvPr>
        </p:nvSpPr>
        <p:spPr/>
        <p:txBody>
          <a:bodyPr/>
          <a:lstStyle/>
          <a:p>
            <a:fld id="{8C13379D-D487-4446-85FC-E9ED5B8B80F6}" type="slidenum">
              <a:rPr lang="en-US" smtClean="0"/>
              <a:pPr/>
              <a:t>28</a:t>
            </a:fld>
            <a:endParaRPr lang="en-US"/>
          </a:p>
        </p:txBody>
      </p:sp>
      <p:pic>
        <p:nvPicPr>
          <p:cNvPr id="5" name="Picture 4">
            <a:extLst>
              <a:ext uri="{FF2B5EF4-FFF2-40B4-BE49-F238E27FC236}">
                <a16:creationId xmlns:a16="http://schemas.microsoft.com/office/drawing/2014/main" id="{E39684A6-8A83-6047-AD13-16E7C6FF1451}"/>
              </a:ext>
            </a:extLst>
          </p:cNvPr>
          <p:cNvPicPr>
            <a:picLocks noChangeAspect="1"/>
          </p:cNvPicPr>
          <p:nvPr/>
        </p:nvPicPr>
        <p:blipFill>
          <a:blip r:embed="rId3"/>
          <a:stretch>
            <a:fillRect/>
          </a:stretch>
        </p:blipFill>
        <p:spPr>
          <a:xfrm>
            <a:off x="782129" y="4768921"/>
            <a:ext cx="7924800" cy="1892157"/>
          </a:xfrm>
          <a:prstGeom prst="rect">
            <a:avLst/>
          </a:prstGeom>
        </p:spPr>
      </p:pic>
      <p:sp>
        <p:nvSpPr>
          <p:cNvPr id="6" name="Rectangle 5">
            <a:extLst>
              <a:ext uri="{FF2B5EF4-FFF2-40B4-BE49-F238E27FC236}">
                <a16:creationId xmlns:a16="http://schemas.microsoft.com/office/drawing/2014/main" id="{FFB4842C-20A0-8D42-B074-D0ECD4A1E3F2}"/>
              </a:ext>
            </a:extLst>
          </p:cNvPr>
          <p:cNvSpPr/>
          <p:nvPr/>
        </p:nvSpPr>
        <p:spPr>
          <a:xfrm>
            <a:off x="3752668" y="6502197"/>
            <a:ext cx="2778966" cy="369332"/>
          </a:xfrm>
          <a:prstGeom prst="rect">
            <a:avLst/>
          </a:prstGeom>
        </p:spPr>
        <p:txBody>
          <a:bodyPr wrap="none">
            <a:spAutoFit/>
          </a:bodyPr>
          <a:lstStyle/>
          <a:p>
            <a:r>
              <a:rPr lang="en-VN" dirty="0"/>
              <a:t>Source: British coucil - IELTS</a:t>
            </a:r>
          </a:p>
        </p:txBody>
      </p:sp>
    </p:spTree>
    <p:extLst>
      <p:ext uri="{BB962C8B-B14F-4D97-AF65-F5344CB8AC3E}">
        <p14:creationId xmlns:p14="http://schemas.microsoft.com/office/powerpoint/2010/main" val="207015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8656-8A14-C740-8625-4E67367BB27D}"/>
              </a:ext>
            </a:extLst>
          </p:cNvPr>
          <p:cNvSpPr>
            <a:spLocks noGrp="1"/>
          </p:cNvSpPr>
          <p:nvPr>
            <p:ph type="title"/>
          </p:nvPr>
        </p:nvSpPr>
        <p:spPr/>
        <p:txBody>
          <a:bodyPr/>
          <a:lstStyle/>
          <a:p>
            <a:r>
              <a:rPr lang="en-VN" dirty="0"/>
              <a:t>Cohesion - Approaches</a:t>
            </a:r>
          </a:p>
        </p:txBody>
      </p:sp>
      <p:sp>
        <p:nvSpPr>
          <p:cNvPr id="3" name="Content Placeholder 2">
            <a:extLst>
              <a:ext uri="{FF2B5EF4-FFF2-40B4-BE49-F238E27FC236}">
                <a16:creationId xmlns:a16="http://schemas.microsoft.com/office/drawing/2014/main" id="{1723B37B-E91A-6944-9A46-E1761FC12E5A}"/>
              </a:ext>
            </a:extLst>
          </p:cNvPr>
          <p:cNvSpPr>
            <a:spLocks noGrp="1"/>
          </p:cNvSpPr>
          <p:nvPr>
            <p:ph idx="1"/>
          </p:nvPr>
        </p:nvSpPr>
        <p:spPr>
          <a:xfrm>
            <a:off x="533400" y="1143000"/>
            <a:ext cx="8458200" cy="4983163"/>
          </a:xfrm>
        </p:spPr>
        <p:txBody>
          <a:bodyPr>
            <a:normAutofit/>
          </a:bodyPr>
          <a:lstStyle/>
          <a:p>
            <a:r>
              <a:rPr lang="en-VN" sz="2800" dirty="0"/>
              <a:t>Repetition: use a particular word/phrase arcross different sentences</a:t>
            </a:r>
          </a:p>
          <a:p>
            <a:r>
              <a:rPr lang="en-VN" sz="2800" dirty="0"/>
              <a:t>E.g.,</a:t>
            </a:r>
          </a:p>
          <a:p>
            <a:pPr marL="0" indent="0">
              <a:buNone/>
            </a:pPr>
            <a:r>
              <a:rPr lang="en-US" sz="2400" i="1" dirty="0"/>
              <a:t>Of course, </a:t>
            </a:r>
            <a:r>
              <a:rPr lang="en-US" sz="2400" i="1" dirty="0">
                <a:solidFill>
                  <a:srgbClr val="C00000"/>
                </a:solidFill>
              </a:rPr>
              <a:t>materials development </a:t>
            </a:r>
            <a:r>
              <a:rPr lang="en-US" sz="2400" i="1" dirty="0"/>
              <a:t>or adaptation is not the only priority for the professions in South Africa. However, the focus on </a:t>
            </a:r>
            <a:r>
              <a:rPr lang="en-US" sz="2400" i="1" dirty="0">
                <a:solidFill>
                  <a:srgbClr val="C00000"/>
                </a:solidFill>
              </a:rPr>
              <a:t>materials development </a:t>
            </a:r>
            <a:r>
              <a:rPr lang="en-US" sz="2400" i="1" dirty="0"/>
              <a:t>is appealing because it provides a very tangible and practical focus for speech and language therapists (Pascoe et al., 2013).</a:t>
            </a:r>
            <a:endParaRPr lang="en-VN" sz="2400" i="1" dirty="0"/>
          </a:p>
          <a:p>
            <a:endParaRPr lang="en-VN" dirty="0"/>
          </a:p>
        </p:txBody>
      </p:sp>
      <p:sp>
        <p:nvSpPr>
          <p:cNvPr id="4" name="Slide Number Placeholder 3">
            <a:extLst>
              <a:ext uri="{FF2B5EF4-FFF2-40B4-BE49-F238E27FC236}">
                <a16:creationId xmlns:a16="http://schemas.microsoft.com/office/drawing/2014/main" id="{1D82E38A-570D-DC48-A2B7-515BA565280A}"/>
              </a:ext>
            </a:extLst>
          </p:cNvPr>
          <p:cNvSpPr>
            <a:spLocks noGrp="1"/>
          </p:cNvSpPr>
          <p:nvPr>
            <p:ph type="sldNum" sz="quarter" idx="12"/>
          </p:nvPr>
        </p:nvSpPr>
        <p:spPr/>
        <p:txBody>
          <a:bodyPr/>
          <a:lstStyle/>
          <a:p>
            <a:fld id="{8C13379D-D487-4446-85FC-E9ED5B8B80F6}" type="slidenum">
              <a:rPr lang="en-US" smtClean="0"/>
              <a:pPr/>
              <a:t>29</a:t>
            </a:fld>
            <a:endParaRPr lang="en-US"/>
          </a:p>
        </p:txBody>
      </p:sp>
    </p:spTree>
    <p:extLst>
      <p:ext uri="{BB962C8B-B14F-4D97-AF65-F5344CB8AC3E}">
        <p14:creationId xmlns:p14="http://schemas.microsoft.com/office/powerpoint/2010/main" val="2098087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4000" dirty="0">
                <a:solidFill>
                  <a:srgbClr val="C00000"/>
                </a:solidFill>
                <a:latin typeface="Arial" panose="020B0604020202020204" pitchFamily="34" charset="0"/>
                <a:cs typeface="Arial" panose="020B0604020202020204" pitchFamily="34" charset="0"/>
              </a:rPr>
              <a:t>WHAT IS RESEARCH?</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3</a:t>
            </a:fld>
            <a:endParaRPr lang="en-US"/>
          </a:p>
        </p:txBody>
      </p:sp>
    </p:spTree>
    <p:extLst>
      <p:ext uri="{BB962C8B-B14F-4D97-AF65-F5344CB8AC3E}">
        <p14:creationId xmlns:p14="http://schemas.microsoft.com/office/powerpoint/2010/main" val="2573134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8656-8A14-C740-8625-4E67367BB27D}"/>
              </a:ext>
            </a:extLst>
          </p:cNvPr>
          <p:cNvSpPr>
            <a:spLocks noGrp="1"/>
          </p:cNvSpPr>
          <p:nvPr>
            <p:ph type="title"/>
          </p:nvPr>
        </p:nvSpPr>
        <p:spPr/>
        <p:txBody>
          <a:bodyPr/>
          <a:lstStyle/>
          <a:p>
            <a:r>
              <a:rPr lang="en-VN" dirty="0"/>
              <a:t>Cohesion - Approaches</a:t>
            </a:r>
          </a:p>
        </p:txBody>
      </p:sp>
      <p:sp>
        <p:nvSpPr>
          <p:cNvPr id="3" name="Content Placeholder 2">
            <a:extLst>
              <a:ext uri="{FF2B5EF4-FFF2-40B4-BE49-F238E27FC236}">
                <a16:creationId xmlns:a16="http://schemas.microsoft.com/office/drawing/2014/main" id="{1723B37B-E91A-6944-9A46-E1761FC12E5A}"/>
              </a:ext>
            </a:extLst>
          </p:cNvPr>
          <p:cNvSpPr>
            <a:spLocks noGrp="1"/>
          </p:cNvSpPr>
          <p:nvPr>
            <p:ph idx="1"/>
          </p:nvPr>
        </p:nvSpPr>
        <p:spPr/>
        <p:txBody>
          <a:bodyPr>
            <a:normAutofit/>
          </a:bodyPr>
          <a:lstStyle/>
          <a:p>
            <a:r>
              <a:rPr lang="en-VN" sz="2800" dirty="0"/>
              <a:t>Synonyms: use a word/phrase which has a similar meaning to a keyword in the first sentence</a:t>
            </a:r>
          </a:p>
          <a:p>
            <a:r>
              <a:rPr lang="en-US" sz="2800" dirty="0"/>
              <a:t>E.g. </a:t>
            </a:r>
          </a:p>
          <a:p>
            <a:pPr marL="0" indent="0" algn="just">
              <a:buNone/>
            </a:pPr>
            <a:r>
              <a:rPr lang="en-US" sz="2400" i="1" dirty="0"/>
              <a:t>The purpose of </a:t>
            </a:r>
            <a:r>
              <a:rPr lang="en-US" sz="2400" i="1" dirty="0">
                <a:solidFill>
                  <a:srgbClr val="C00000"/>
                </a:solidFill>
              </a:rPr>
              <a:t>population genetics </a:t>
            </a:r>
            <a:r>
              <a:rPr lang="en-US" sz="2400" i="1" dirty="0"/>
              <a:t>is to quantify and explain the processes generating variation in natural populations (Vargo &amp; </a:t>
            </a:r>
            <a:r>
              <a:rPr lang="en-US" sz="2400" i="1" dirty="0" err="1"/>
              <a:t>Husseneder</a:t>
            </a:r>
            <a:r>
              <a:rPr lang="en-US" sz="2400" i="1" dirty="0"/>
              <a:t>, 2011). </a:t>
            </a:r>
            <a:r>
              <a:rPr lang="en-US" sz="2400" i="1" dirty="0" err="1">
                <a:solidFill>
                  <a:srgbClr val="C00000"/>
                </a:solidFill>
              </a:rPr>
              <a:t>Sociogenetic</a:t>
            </a:r>
            <a:r>
              <a:rPr lang="en-US" sz="2400" i="1" dirty="0"/>
              <a:t> studies of eusocial insects are generally based on the approach that the colony functions as a discrete entity within the population (Thorne et al., 1999).</a:t>
            </a:r>
            <a:endParaRPr lang="en-VN" sz="2400" i="1" dirty="0"/>
          </a:p>
          <a:p>
            <a:endParaRPr lang="en-VN" dirty="0"/>
          </a:p>
        </p:txBody>
      </p:sp>
      <p:sp>
        <p:nvSpPr>
          <p:cNvPr id="4" name="Slide Number Placeholder 3">
            <a:extLst>
              <a:ext uri="{FF2B5EF4-FFF2-40B4-BE49-F238E27FC236}">
                <a16:creationId xmlns:a16="http://schemas.microsoft.com/office/drawing/2014/main" id="{1D82E38A-570D-DC48-A2B7-515BA565280A}"/>
              </a:ext>
            </a:extLst>
          </p:cNvPr>
          <p:cNvSpPr>
            <a:spLocks noGrp="1"/>
          </p:cNvSpPr>
          <p:nvPr>
            <p:ph type="sldNum" sz="quarter" idx="12"/>
          </p:nvPr>
        </p:nvSpPr>
        <p:spPr/>
        <p:txBody>
          <a:bodyPr/>
          <a:lstStyle/>
          <a:p>
            <a:fld id="{8C13379D-D487-4446-85FC-E9ED5B8B80F6}" type="slidenum">
              <a:rPr lang="en-US" smtClean="0"/>
              <a:pPr/>
              <a:t>30</a:t>
            </a:fld>
            <a:endParaRPr lang="en-US"/>
          </a:p>
        </p:txBody>
      </p:sp>
    </p:spTree>
    <p:extLst>
      <p:ext uri="{BB962C8B-B14F-4D97-AF65-F5344CB8AC3E}">
        <p14:creationId xmlns:p14="http://schemas.microsoft.com/office/powerpoint/2010/main" val="412720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C8656-8A14-C740-8625-4E67367BB27D}"/>
              </a:ext>
            </a:extLst>
          </p:cNvPr>
          <p:cNvSpPr>
            <a:spLocks noGrp="1"/>
          </p:cNvSpPr>
          <p:nvPr>
            <p:ph type="title"/>
          </p:nvPr>
        </p:nvSpPr>
        <p:spPr/>
        <p:txBody>
          <a:bodyPr/>
          <a:lstStyle/>
          <a:p>
            <a:r>
              <a:rPr lang="en-VN" dirty="0"/>
              <a:t>Cohesion - Approaches</a:t>
            </a:r>
          </a:p>
        </p:txBody>
      </p:sp>
      <p:sp>
        <p:nvSpPr>
          <p:cNvPr id="3" name="Content Placeholder 2">
            <a:extLst>
              <a:ext uri="{FF2B5EF4-FFF2-40B4-BE49-F238E27FC236}">
                <a16:creationId xmlns:a16="http://schemas.microsoft.com/office/drawing/2014/main" id="{1723B37B-E91A-6944-9A46-E1761FC12E5A}"/>
              </a:ext>
            </a:extLst>
          </p:cNvPr>
          <p:cNvSpPr>
            <a:spLocks noGrp="1"/>
          </p:cNvSpPr>
          <p:nvPr>
            <p:ph idx="1"/>
          </p:nvPr>
        </p:nvSpPr>
        <p:spPr/>
        <p:txBody>
          <a:bodyPr>
            <a:normAutofit/>
          </a:bodyPr>
          <a:lstStyle/>
          <a:p>
            <a:r>
              <a:rPr lang="en-VN" sz="2800" dirty="0"/>
              <a:t>Pronous: use a pronoun to refer back to a word/phrase already used</a:t>
            </a:r>
          </a:p>
          <a:p>
            <a:r>
              <a:rPr lang="en-US" sz="2800" dirty="0"/>
              <a:t>E.g. </a:t>
            </a:r>
          </a:p>
          <a:p>
            <a:pPr marL="0" indent="0" algn="just">
              <a:buNone/>
            </a:pPr>
            <a:r>
              <a:rPr lang="en-US" sz="2400" i="1" dirty="0"/>
              <a:t>When </a:t>
            </a:r>
            <a:r>
              <a:rPr lang="en-US" sz="2400" i="1" dirty="0">
                <a:solidFill>
                  <a:srgbClr val="C00000"/>
                </a:solidFill>
              </a:rPr>
              <a:t>scientific experiments </a:t>
            </a:r>
            <a:r>
              <a:rPr lang="en-US" sz="2400" i="1" dirty="0"/>
              <a:t>do not work out as expected, </a:t>
            </a:r>
            <a:r>
              <a:rPr lang="en-US" sz="2400" i="1" dirty="0">
                <a:solidFill>
                  <a:srgbClr val="C00000"/>
                </a:solidFill>
              </a:rPr>
              <a:t>they</a:t>
            </a:r>
            <a:r>
              <a:rPr lang="en-US" sz="2400" i="1" dirty="0"/>
              <a:t> are often considered failures until some other scientist tries them again. </a:t>
            </a:r>
            <a:r>
              <a:rPr lang="en-US" sz="2400" i="1" dirty="0">
                <a:solidFill>
                  <a:srgbClr val="C00000"/>
                </a:solidFill>
              </a:rPr>
              <a:t>Those</a:t>
            </a:r>
            <a:r>
              <a:rPr lang="en-US" sz="2400" i="1" dirty="0"/>
              <a:t> that work out better the second time around are the ones that promise the most rewards</a:t>
            </a:r>
            <a:r>
              <a:rPr lang="en-US" sz="2400" dirty="0"/>
              <a:t>.</a:t>
            </a:r>
            <a:endParaRPr lang="en-VN" sz="2400" dirty="0"/>
          </a:p>
        </p:txBody>
      </p:sp>
      <p:sp>
        <p:nvSpPr>
          <p:cNvPr id="4" name="Slide Number Placeholder 3">
            <a:extLst>
              <a:ext uri="{FF2B5EF4-FFF2-40B4-BE49-F238E27FC236}">
                <a16:creationId xmlns:a16="http://schemas.microsoft.com/office/drawing/2014/main" id="{1D82E38A-570D-DC48-A2B7-515BA565280A}"/>
              </a:ext>
            </a:extLst>
          </p:cNvPr>
          <p:cNvSpPr>
            <a:spLocks noGrp="1"/>
          </p:cNvSpPr>
          <p:nvPr>
            <p:ph type="sldNum" sz="quarter" idx="12"/>
          </p:nvPr>
        </p:nvSpPr>
        <p:spPr/>
        <p:txBody>
          <a:bodyPr/>
          <a:lstStyle/>
          <a:p>
            <a:fld id="{8C13379D-D487-4446-85FC-E9ED5B8B80F6}" type="slidenum">
              <a:rPr lang="en-US" smtClean="0"/>
              <a:pPr/>
              <a:t>31</a:t>
            </a:fld>
            <a:endParaRPr lang="en-US"/>
          </a:p>
        </p:txBody>
      </p:sp>
    </p:spTree>
    <p:extLst>
      <p:ext uri="{BB962C8B-B14F-4D97-AF65-F5344CB8AC3E}">
        <p14:creationId xmlns:p14="http://schemas.microsoft.com/office/powerpoint/2010/main" val="377970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6C51-7AEF-1344-B8E8-A07268E56D31}"/>
              </a:ext>
            </a:extLst>
          </p:cNvPr>
          <p:cNvSpPr>
            <a:spLocks noGrp="1"/>
          </p:cNvSpPr>
          <p:nvPr>
            <p:ph type="title"/>
          </p:nvPr>
        </p:nvSpPr>
        <p:spPr/>
        <p:txBody>
          <a:bodyPr/>
          <a:lstStyle/>
          <a:p>
            <a:r>
              <a:rPr lang="en-VN" dirty="0"/>
              <a:t>Cohesion – Cohesive Words/Phares</a:t>
            </a:r>
          </a:p>
        </p:txBody>
      </p:sp>
      <p:sp>
        <p:nvSpPr>
          <p:cNvPr id="3" name="Content Placeholder 2">
            <a:extLst>
              <a:ext uri="{FF2B5EF4-FFF2-40B4-BE49-F238E27FC236}">
                <a16:creationId xmlns:a16="http://schemas.microsoft.com/office/drawing/2014/main" id="{9166C35D-08E3-6B42-B269-70C056217446}"/>
              </a:ext>
            </a:extLst>
          </p:cNvPr>
          <p:cNvSpPr>
            <a:spLocks noGrp="1"/>
          </p:cNvSpPr>
          <p:nvPr>
            <p:ph idx="1"/>
          </p:nvPr>
        </p:nvSpPr>
        <p:spPr>
          <a:xfrm>
            <a:off x="533400" y="1143000"/>
            <a:ext cx="8153400" cy="5638800"/>
          </a:xfrm>
        </p:spPr>
        <p:txBody>
          <a:bodyPr>
            <a:normAutofit/>
          </a:bodyPr>
          <a:lstStyle/>
          <a:p>
            <a:pPr marL="514350" indent="-514350">
              <a:buFont typeface="+mj-lt"/>
              <a:buAutoNum type="arabicPeriod"/>
            </a:pPr>
            <a:r>
              <a:rPr lang="en-VN" sz="2600" dirty="0">
                <a:solidFill>
                  <a:srgbClr val="C00000"/>
                </a:solidFill>
              </a:rPr>
              <a:t>Additive words: </a:t>
            </a:r>
            <a:r>
              <a:rPr lang="en-US" sz="2600" dirty="0"/>
              <a:t>Also, and, as well as, at the same time as, besides, equally important, further, furthermore, in addition, likewise, moreover, too, not only... but also. </a:t>
            </a:r>
            <a:endParaRPr lang="en-VN" sz="2600" dirty="0"/>
          </a:p>
          <a:p>
            <a:pPr marL="514350" indent="-514350">
              <a:buFont typeface="+mj-lt"/>
              <a:buAutoNum type="arabicPeriod"/>
            </a:pPr>
            <a:r>
              <a:rPr lang="en-VN" sz="2600" dirty="0">
                <a:solidFill>
                  <a:srgbClr val="C00000"/>
                </a:solidFill>
              </a:rPr>
              <a:t>Amplification words</a:t>
            </a:r>
            <a:r>
              <a:rPr lang="en-VN" sz="2600" dirty="0"/>
              <a:t>: </a:t>
            </a:r>
            <a:r>
              <a:rPr lang="en-US" sz="2600" dirty="0"/>
              <a:t>As, for example, for instance, in fact, specifically, such as, that is, to illustrate</a:t>
            </a:r>
          </a:p>
          <a:p>
            <a:pPr marL="514350" indent="-514350">
              <a:buFont typeface="+mj-lt"/>
              <a:buAutoNum type="arabicPeriod"/>
            </a:pPr>
            <a:r>
              <a:rPr lang="en-VN" sz="2600" dirty="0">
                <a:solidFill>
                  <a:srgbClr val="C00000"/>
                </a:solidFill>
              </a:rPr>
              <a:t>Repetitive words</a:t>
            </a:r>
            <a:r>
              <a:rPr lang="en-VN" sz="2600" dirty="0"/>
              <a:t>: </a:t>
            </a:r>
            <a:r>
              <a:rPr lang="en-US" sz="2600" dirty="0"/>
              <a:t>Again, in other words, that is, to repeat</a:t>
            </a:r>
            <a:endParaRPr lang="en-VN" sz="2600" dirty="0"/>
          </a:p>
          <a:p>
            <a:pPr marL="514350" indent="-514350">
              <a:buFont typeface="+mj-lt"/>
              <a:buAutoNum type="arabicPeriod"/>
            </a:pPr>
            <a:r>
              <a:rPr lang="en-VN" sz="2600" dirty="0">
                <a:solidFill>
                  <a:srgbClr val="C00000"/>
                </a:solidFill>
              </a:rPr>
              <a:t>Contrast words: </a:t>
            </a:r>
            <a:r>
              <a:rPr lang="en-US" sz="2600" dirty="0"/>
              <a:t>But, conversely, despite, even though, however, in contrast, notwithstanding, on the one hand / on the other hand, still, although, though, whereas, yet, nevertheless, on the contrary, in spite of this</a:t>
            </a:r>
            <a:endParaRPr lang="en-VN" sz="2600" dirty="0"/>
          </a:p>
        </p:txBody>
      </p:sp>
      <p:sp>
        <p:nvSpPr>
          <p:cNvPr id="4" name="Slide Number Placeholder 3">
            <a:extLst>
              <a:ext uri="{FF2B5EF4-FFF2-40B4-BE49-F238E27FC236}">
                <a16:creationId xmlns:a16="http://schemas.microsoft.com/office/drawing/2014/main" id="{66E51C0B-BE15-C345-BFF8-8EA456CEC17A}"/>
              </a:ext>
            </a:extLst>
          </p:cNvPr>
          <p:cNvSpPr>
            <a:spLocks noGrp="1"/>
          </p:cNvSpPr>
          <p:nvPr>
            <p:ph type="sldNum" sz="quarter" idx="12"/>
          </p:nvPr>
        </p:nvSpPr>
        <p:spPr/>
        <p:txBody>
          <a:bodyPr/>
          <a:lstStyle/>
          <a:p>
            <a:fld id="{8C13379D-D487-4446-85FC-E9ED5B8B80F6}" type="slidenum">
              <a:rPr lang="en-US" smtClean="0"/>
              <a:pPr/>
              <a:t>32</a:t>
            </a:fld>
            <a:endParaRPr lang="en-US"/>
          </a:p>
        </p:txBody>
      </p:sp>
    </p:spTree>
    <p:extLst>
      <p:ext uri="{BB962C8B-B14F-4D97-AF65-F5344CB8AC3E}">
        <p14:creationId xmlns:p14="http://schemas.microsoft.com/office/powerpoint/2010/main" val="39911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6C51-7AEF-1344-B8E8-A07268E56D31}"/>
              </a:ext>
            </a:extLst>
          </p:cNvPr>
          <p:cNvSpPr>
            <a:spLocks noGrp="1"/>
          </p:cNvSpPr>
          <p:nvPr>
            <p:ph type="title"/>
          </p:nvPr>
        </p:nvSpPr>
        <p:spPr/>
        <p:txBody>
          <a:bodyPr/>
          <a:lstStyle/>
          <a:p>
            <a:r>
              <a:rPr lang="en-VN" dirty="0"/>
              <a:t>Cohesion – Cohesive Words/Phares</a:t>
            </a:r>
          </a:p>
        </p:txBody>
      </p:sp>
      <p:sp>
        <p:nvSpPr>
          <p:cNvPr id="3" name="Content Placeholder 2">
            <a:extLst>
              <a:ext uri="{FF2B5EF4-FFF2-40B4-BE49-F238E27FC236}">
                <a16:creationId xmlns:a16="http://schemas.microsoft.com/office/drawing/2014/main" id="{9166C35D-08E3-6B42-B269-70C056217446}"/>
              </a:ext>
            </a:extLst>
          </p:cNvPr>
          <p:cNvSpPr>
            <a:spLocks noGrp="1"/>
          </p:cNvSpPr>
          <p:nvPr>
            <p:ph idx="1"/>
          </p:nvPr>
        </p:nvSpPr>
        <p:spPr>
          <a:xfrm>
            <a:off x="533400" y="1143000"/>
            <a:ext cx="8153400" cy="4953000"/>
          </a:xfrm>
        </p:spPr>
        <p:txBody>
          <a:bodyPr>
            <a:normAutofit/>
          </a:bodyPr>
          <a:lstStyle/>
          <a:p>
            <a:pPr marL="514350" indent="-514350">
              <a:buFont typeface="+mj-lt"/>
              <a:buAutoNum type="arabicPeriod" startAt="5"/>
            </a:pPr>
            <a:r>
              <a:rPr lang="en-VN" sz="2600" dirty="0">
                <a:solidFill>
                  <a:srgbClr val="C00000"/>
                </a:solidFill>
              </a:rPr>
              <a:t>Cause and effect words</a:t>
            </a:r>
            <a:r>
              <a:rPr lang="en-VN" sz="2600" dirty="0"/>
              <a:t>: </a:t>
            </a:r>
            <a:r>
              <a:rPr lang="en-US" sz="2600" dirty="0"/>
              <a:t>Accordingly, as a result, because, consequently, for this reason, since, as, so, then, therefore, thus</a:t>
            </a:r>
          </a:p>
          <a:p>
            <a:pPr marL="514350" indent="-514350">
              <a:buFont typeface="+mj-lt"/>
              <a:buAutoNum type="arabicPeriod" startAt="5"/>
            </a:pPr>
            <a:r>
              <a:rPr lang="en-US" sz="2600" dirty="0">
                <a:solidFill>
                  <a:srgbClr val="C00000"/>
                </a:solidFill>
              </a:rPr>
              <a:t>Qualifying words</a:t>
            </a:r>
            <a:r>
              <a:rPr lang="en-US" sz="2600" dirty="0"/>
              <a:t>: Although, if, even, therefore, unless</a:t>
            </a:r>
          </a:p>
          <a:p>
            <a:pPr marL="514350" indent="-514350">
              <a:buFont typeface="+mj-lt"/>
              <a:buAutoNum type="arabicPeriod" startAt="5"/>
            </a:pPr>
            <a:r>
              <a:rPr lang="en-US" sz="2600" dirty="0">
                <a:solidFill>
                  <a:srgbClr val="C00000"/>
                </a:solidFill>
              </a:rPr>
              <a:t>Example</a:t>
            </a:r>
            <a:r>
              <a:rPr lang="en-US" sz="2600" dirty="0"/>
              <a:t>: For example, for instance</a:t>
            </a:r>
          </a:p>
          <a:p>
            <a:pPr marL="514350" indent="-514350">
              <a:buFont typeface="+mj-lt"/>
              <a:buAutoNum type="arabicPeriod" startAt="5"/>
            </a:pPr>
            <a:r>
              <a:rPr lang="en-US" sz="2600" dirty="0">
                <a:solidFill>
                  <a:srgbClr val="C00000"/>
                </a:solidFill>
              </a:rPr>
              <a:t>Emphasizing words</a:t>
            </a:r>
            <a:r>
              <a:rPr lang="en-US" sz="2600" dirty="0"/>
              <a:t>: Above all, more/most importantly</a:t>
            </a:r>
          </a:p>
          <a:p>
            <a:pPr marL="514350" indent="-514350">
              <a:buFont typeface="+mj-lt"/>
              <a:buAutoNum type="arabicPeriod" startAt="5"/>
            </a:pPr>
            <a:r>
              <a:rPr lang="en-US" sz="2600" dirty="0">
                <a:solidFill>
                  <a:srgbClr val="C00000"/>
                </a:solidFill>
              </a:rPr>
              <a:t>Reason words</a:t>
            </a:r>
            <a:r>
              <a:rPr lang="en-US" sz="2600" dirty="0"/>
              <a:t>: For this reason, therefore</a:t>
            </a:r>
          </a:p>
          <a:p>
            <a:pPr marL="0" indent="0">
              <a:buNone/>
            </a:pPr>
            <a:endParaRPr lang="en-VN" sz="2600" dirty="0"/>
          </a:p>
        </p:txBody>
      </p:sp>
      <p:sp>
        <p:nvSpPr>
          <p:cNvPr id="4" name="Slide Number Placeholder 3">
            <a:extLst>
              <a:ext uri="{FF2B5EF4-FFF2-40B4-BE49-F238E27FC236}">
                <a16:creationId xmlns:a16="http://schemas.microsoft.com/office/drawing/2014/main" id="{66E51C0B-BE15-C345-BFF8-8EA456CEC17A}"/>
              </a:ext>
            </a:extLst>
          </p:cNvPr>
          <p:cNvSpPr>
            <a:spLocks noGrp="1"/>
          </p:cNvSpPr>
          <p:nvPr>
            <p:ph type="sldNum" sz="quarter" idx="12"/>
          </p:nvPr>
        </p:nvSpPr>
        <p:spPr/>
        <p:txBody>
          <a:bodyPr/>
          <a:lstStyle/>
          <a:p>
            <a:fld id="{8C13379D-D487-4446-85FC-E9ED5B8B80F6}" type="slidenum">
              <a:rPr lang="en-US" smtClean="0"/>
              <a:pPr/>
              <a:t>33</a:t>
            </a:fld>
            <a:endParaRPr lang="en-US"/>
          </a:p>
        </p:txBody>
      </p:sp>
    </p:spTree>
    <p:extLst>
      <p:ext uri="{BB962C8B-B14F-4D97-AF65-F5344CB8AC3E}">
        <p14:creationId xmlns:p14="http://schemas.microsoft.com/office/powerpoint/2010/main" val="46257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6C51-7AEF-1344-B8E8-A07268E56D31}"/>
              </a:ext>
            </a:extLst>
          </p:cNvPr>
          <p:cNvSpPr>
            <a:spLocks noGrp="1"/>
          </p:cNvSpPr>
          <p:nvPr>
            <p:ph type="title"/>
          </p:nvPr>
        </p:nvSpPr>
        <p:spPr/>
        <p:txBody>
          <a:bodyPr/>
          <a:lstStyle/>
          <a:p>
            <a:r>
              <a:rPr lang="en-VN" dirty="0"/>
              <a:t>Cohesion – Cohesive Words/Phares</a:t>
            </a:r>
          </a:p>
        </p:txBody>
      </p:sp>
      <p:sp>
        <p:nvSpPr>
          <p:cNvPr id="3" name="Content Placeholder 2">
            <a:extLst>
              <a:ext uri="{FF2B5EF4-FFF2-40B4-BE49-F238E27FC236}">
                <a16:creationId xmlns:a16="http://schemas.microsoft.com/office/drawing/2014/main" id="{9166C35D-08E3-6B42-B269-70C056217446}"/>
              </a:ext>
            </a:extLst>
          </p:cNvPr>
          <p:cNvSpPr>
            <a:spLocks noGrp="1"/>
          </p:cNvSpPr>
          <p:nvPr>
            <p:ph idx="1"/>
          </p:nvPr>
        </p:nvSpPr>
        <p:spPr>
          <a:xfrm>
            <a:off x="533400" y="1143000"/>
            <a:ext cx="8153400" cy="5638800"/>
          </a:xfrm>
        </p:spPr>
        <p:txBody>
          <a:bodyPr>
            <a:normAutofit/>
          </a:bodyPr>
          <a:lstStyle/>
          <a:p>
            <a:pPr marL="514350" indent="-514350">
              <a:buFont typeface="+mj-lt"/>
              <a:buAutoNum type="arabicPeriod" startAt="10"/>
            </a:pPr>
            <a:r>
              <a:rPr lang="en-US" sz="2800" dirty="0">
                <a:solidFill>
                  <a:srgbClr val="C00000"/>
                </a:solidFill>
              </a:rPr>
              <a:t>Order words: </a:t>
            </a:r>
            <a:r>
              <a:rPr lang="en-US" sz="2800" dirty="0"/>
              <a:t>At the same time, firstly, secondly, lastly, next, today/yesterday/next year, then, until, while, in the end, eventually</a:t>
            </a:r>
            <a:endParaRPr lang="en-US" sz="2800" dirty="0">
              <a:solidFill>
                <a:srgbClr val="C00000"/>
              </a:solidFill>
            </a:endParaRPr>
          </a:p>
          <a:p>
            <a:pPr marL="514350" indent="-514350">
              <a:buFont typeface="+mj-lt"/>
              <a:buAutoNum type="arabicPeriod" startAt="10"/>
            </a:pPr>
            <a:r>
              <a:rPr lang="en-US" sz="2800" dirty="0">
                <a:solidFill>
                  <a:srgbClr val="C00000"/>
                </a:solidFill>
              </a:rPr>
              <a:t>Explanation: </a:t>
            </a:r>
            <a:r>
              <a:rPr lang="en-US" sz="2800" dirty="0"/>
              <a:t>in other words, that is to day</a:t>
            </a:r>
          </a:p>
          <a:p>
            <a:pPr marL="514350" indent="-514350">
              <a:buFont typeface="+mj-lt"/>
              <a:buAutoNum type="arabicPeriod" startAt="10"/>
            </a:pPr>
            <a:r>
              <a:rPr lang="en-US" sz="2800" dirty="0">
                <a:solidFill>
                  <a:srgbClr val="C00000"/>
                </a:solidFill>
              </a:rPr>
              <a:t>Attitude: </a:t>
            </a:r>
            <a:r>
              <a:rPr lang="en-US" sz="2800" dirty="0"/>
              <a:t>Of course, fortunately, unfortunately, certainly</a:t>
            </a:r>
          </a:p>
          <a:p>
            <a:pPr marL="514350" indent="-514350">
              <a:buFont typeface="+mj-lt"/>
              <a:buAutoNum type="arabicPeriod" startAt="10"/>
            </a:pPr>
            <a:r>
              <a:rPr lang="en-US" sz="2800" dirty="0">
                <a:solidFill>
                  <a:srgbClr val="C00000"/>
                </a:solidFill>
              </a:rPr>
              <a:t>Summary: </a:t>
            </a:r>
            <a:r>
              <a:rPr lang="en-US" sz="2800" dirty="0"/>
              <a:t>finally, in conclusion, in short, to summaries</a:t>
            </a:r>
          </a:p>
          <a:p>
            <a:pPr marL="0" indent="0">
              <a:buNone/>
            </a:pPr>
            <a:endParaRPr lang="en-VN" dirty="0"/>
          </a:p>
        </p:txBody>
      </p:sp>
      <p:sp>
        <p:nvSpPr>
          <p:cNvPr id="4" name="Slide Number Placeholder 3">
            <a:extLst>
              <a:ext uri="{FF2B5EF4-FFF2-40B4-BE49-F238E27FC236}">
                <a16:creationId xmlns:a16="http://schemas.microsoft.com/office/drawing/2014/main" id="{66E51C0B-BE15-C345-BFF8-8EA456CEC17A}"/>
              </a:ext>
            </a:extLst>
          </p:cNvPr>
          <p:cNvSpPr>
            <a:spLocks noGrp="1"/>
          </p:cNvSpPr>
          <p:nvPr>
            <p:ph type="sldNum" sz="quarter" idx="12"/>
          </p:nvPr>
        </p:nvSpPr>
        <p:spPr/>
        <p:txBody>
          <a:bodyPr/>
          <a:lstStyle/>
          <a:p>
            <a:fld id="{8C13379D-D487-4446-85FC-E9ED5B8B80F6}" type="slidenum">
              <a:rPr lang="en-US" smtClean="0"/>
              <a:pPr/>
              <a:t>34</a:t>
            </a:fld>
            <a:endParaRPr lang="en-US"/>
          </a:p>
        </p:txBody>
      </p:sp>
    </p:spTree>
    <p:extLst>
      <p:ext uri="{BB962C8B-B14F-4D97-AF65-F5344CB8AC3E}">
        <p14:creationId xmlns:p14="http://schemas.microsoft.com/office/powerpoint/2010/main" val="311209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25F0-3F24-AB43-810B-A960715AE9BF}"/>
              </a:ext>
            </a:extLst>
          </p:cNvPr>
          <p:cNvSpPr>
            <a:spLocks noGrp="1"/>
          </p:cNvSpPr>
          <p:nvPr>
            <p:ph type="title"/>
          </p:nvPr>
        </p:nvSpPr>
        <p:spPr/>
        <p:txBody>
          <a:bodyPr/>
          <a:lstStyle/>
          <a:p>
            <a:r>
              <a:rPr lang="en-VN" dirty="0"/>
              <a:t>Cohesion - Example</a:t>
            </a:r>
          </a:p>
        </p:txBody>
      </p:sp>
      <p:sp>
        <p:nvSpPr>
          <p:cNvPr id="3" name="Content Placeholder 2">
            <a:extLst>
              <a:ext uri="{FF2B5EF4-FFF2-40B4-BE49-F238E27FC236}">
                <a16:creationId xmlns:a16="http://schemas.microsoft.com/office/drawing/2014/main" id="{D0494FFC-7E69-F74C-909F-2B04BBA06E7A}"/>
              </a:ext>
            </a:extLst>
          </p:cNvPr>
          <p:cNvSpPr>
            <a:spLocks noGrp="1"/>
          </p:cNvSpPr>
          <p:nvPr>
            <p:ph idx="1"/>
          </p:nvPr>
        </p:nvSpPr>
        <p:spPr>
          <a:xfrm>
            <a:off x="152400" y="1142999"/>
            <a:ext cx="8534400" cy="5578475"/>
          </a:xfrm>
        </p:spPr>
        <p:txBody>
          <a:bodyPr>
            <a:normAutofit fontScale="62500" lnSpcReduction="20000"/>
          </a:bodyPr>
          <a:lstStyle/>
          <a:p>
            <a:pPr>
              <a:lnSpc>
                <a:spcPct val="120000"/>
              </a:lnSpc>
              <a:spcBef>
                <a:spcPts val="0"/>
              </a:spcBef>
            </a:pPr>
            <a:r>
              <a:rPr lang="en-US" dirty="0"/>
              <a:t>The hotel is famous. It is one of the most well-known hotels in the country. The latest international dancing competition was held at the hotel. The hotel spent a lot of money to advertise the event. Because the hotel wanted to gain international reputation. But not many people attended the event. </a:t>
            </a:r>
          </a:p>
          <a:p>
            <a:pPr>
              <a:lnSpc>
                <a:spcPct val="120000"/>
              </a:lnSpc>
              <a:spcBef>
                <a:spcPts val="0"/>
              </a:spcBef>
            </a:pPr>
            <a:endParaRPr lang="en-US" dirty="0"/>
          </a:p>
          <a:p>
            <a:pPr>
              <a:lnSpc>
                <a:spcPct val="120000"/>
              </a:lnSpc>
              <a:spcBef>
                <a:spcPts val="0"/>
              </a:spcBef>
            </a:pPr>
            <a:r>
              <a:rPr lang="en-US" dirty="0"/>
              <a:t>The hotel, which is one of the most well-known hotels in this region, wanted to promote its image around the world by hosting the latest international dancing competition. Although the event was widely advertised, not many people participated in the competition.</a:t>
            </a:r>
            <a:r>
              <a:rPr lang="en-US" i="1" dirty="0"/>
              <a:t> </a:t>
            </a:r>
          </a:p>
          <a:p>
            <a:pPr>
              <a:lnSpc>
                <a:spcPct val="120000"/>
              </a:lnSpc>
              <a:spcBef>
                <a:spcPts val="0"/>
              </a:spcBef>
            </a:pPr>
            <a:endParaRPr lang="en-US" i="1" dirty="0"/>
          </a:p>
          <a:p>
            <a:pPr>
              <a:lnSpc>
                <a:spcPct val="120000"/>
              </a:lnSpc>
              <a:spcBef>
                <a:spcPts val="0"/>
              </a:spcBef>
            </a:pPr>
            <a:r>
              <a:rPr lang="en-US" dirty="0"/>
              <a:t>The latest international dancing competition was held at the hotel, which is one of the most well-known hotels in this region. The hotel spent a lot of money on advertising the event since it wanted to enhance its international reputation; however, it failed to attract many people.</a:t>
            </a:r>
            <a:endParaRPr lang="en-VN" dirty="0"/>
          </a:p>
        </p:txBody>
      </p:sp>
      <p:sp>
        <p:nvSpPr>
          <p:cNvPr id="4" name="Slide Number Placeholder 3">
            <a:extLst>
              <a:ext uri="{FF2B5EF4-FFF2-40B4-BE49-F238E27FC236}">
                <a16:creationId xmlns:a16="http://schemas.microsoft.com/office/drawing/2014/main" id="{4253D255-77B5-3B4C-AAD9-4657A9C91B21}"/>
              </a:ext>
            </a:extLst>
          </p:cNvPr>
          <p:cNvSpPr>
            <a:spLocks noGrp="1"/>
          </p:cNvSpPr>
          <p:nvPr>
            <p:ph type="sldNum" sz="quarter" idx="12"/>
          </p:nvPr>
        </p:nvSpPr>
        <p:spPr/>
        <p:txBody>
          <a:bodyPr/>
          <a:lstStyle/>
          <a:p>
            <a:fld id="{8C13379D-D487-4446-85FC-E9ED5B8B80F6}" type="slidenum">
              <a:rPr lang="en-US" smtClean="0"/>
              <a:pPr/>
              <a:t>35</a:t>
            </a:fld>
            <a:endParaRPr lang="en-US"/>
          </a:p>
        </p:txBody>
      </p:sp>
    </p:spTree>
    <p:extLst>
      <p:ext uri="{BB962C8B-B14F-4D97-AF65-F5344CB8AC3E}">
        <p14:creationId xmlns:p14="http://schemas.microsoft.com/office/powerpoint/2010/main" val="2345807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F40B-0CDA-BE48-A3EF-16586450E59F}"/>
              </a:ext>
            </a:extLst>
          </p:cNvPr>
          <p:cNvSpPr>
            <a:spLocks noGrp="1"/>
          </p:cNvSpPr>
          <p:nvPr>
            <p:ph type="title"/>
          </p:nvPr>
        </p:nvSpPr>
        <p:spPr/>
        <p:txBody>
          <a:bodyPr/>
          <a:lstStyle/>
          <a:p>
            <a:r>
              <a:rPr lang="en-VN" dirty="0"/>
              <a:t>Coherence</a:t>
            </a:r>
          </a:p>
        </p:txBody>
      </p:sp>
      <p:sp>
        <p:nvSpPr>
          <p:cNvPr id="3" name="Content Placeholder 2">
            <a:extLst>
              <a:ext uri="{FF2B5EF4-FFF2-40B4-BE49-F238E27FC236}">
                <a16:creationId xmlns:a16="http://schemas.microsoft.com/office/drawing/2014/main" id="{F312923C-E3A1-B94E-8958-D04270400036}"/>
              </a:ext>
            </a:extLst>
          </p:cNvPr>
          <p:cNvSpPr>
            <a:spLocks noGrp="1"/>
          </p:cNvSpPr>
          <p:nvPr>
            <p:ph idx="1"/>
          </p:nvPr>
        </p:nvSpPr>
        <p:spPr>
          <a:xfrm>
            <a:off x="533400" y="1143000"/>
            <a:ext cx="8001000" cy="4983163"/>
          </a:xfrm>
        </p:spPr>
        <p:txBody>
          <a:bodyPr>
            <a:normAutofit fontScale="92500" lnSpcReduction="10000"/>
          </a:bodyPr>
          <a:lstStyle/>
          <a:p>
            <a:r>
              <a:rPr lang="en-VN" dirty="0"/>
              <a:t>Combincation of every paragraph, every sentence, and every phrase to contribute to the meaning of the whole text</a:t>
            </a:r>
          </a:p>
          <a:p>
            <a:r>
              <a:rPr lang="en-VN" dirty="0"/>
              <a:t>Two factors: paragraph unity and sentence cohesion</a:t>
            </a:r>
          </a:p>
          <a:p>
            <a:r>
              <a:rPr lang="en-VN" dirty="0"/>
              <a:t>Paragraph unity:</a:t>
            </a:r>
          </a:p>
          <a:p>
            <a:pPr lvl="1"/>
            <a:r>
              <a:rPr lang="en-VN" dirty="0"/>
              <a:t>Paragraph must have a topic sentence</a:t>
            </a:r>
          </a:p>
          <a:p>
            <a:pPr lvl="1"/>
            <a:r>
              <a:rPr lang="en-VN" dirty="0"/>
              <a:t>Every other sentence in the body (i) contains more specific information than the topic sentence and (ii) maintains the same focus of attention as the topic sentence</a:t>
            </a:r>
          </a:p>
        </p:txBody>
      </p:sp>
      <p:sp>
        <p:nvSpPr>
          <p:cNvPr id="4" name="Slide Number Placeholder 3">
            <a:extLst>
              <a:ext uri="{FF2B5EF4-FFF2-40B4-BE49-F238E27FC236}">
                <a16:creationId xmlns:a16="http://schemas.microsoft.com/office/drawing/2014/main" id="{C8CAF5F2-6DC2-AB4D-A381-237312E9731C}"/>
              </a:ext>
            </a:extLst>
          </p:cNvPr>
          <p:cNvSpPr>
            <a:spLocks noGrp="1"/>
          </p:cNvSpPr>
          <p:nvPr>
            <p:ph type="sldNum" sz="quarter" idx="12"/>
          </p:nvPr>
        </p:nvSpPr>
        <p:spPr/>
        <p:txBody>
          <a:bodyPr/>
          <a:lstStyle/>
          <a:p>
            <a:fld id="{8C13379D-D487-4446-85FC-E9ED5B8B80F6}" type="slidenum">
              <a:rPr lang="en-US" smtClean="0"/>
              <a:pPr/>
              <a:t>36</a:t>
            </a:fld>
            <a:endParaRPr lang="en-US"/>
          </a:p>
        </p:txBody>
      </p:sp>
    </p:spTree>
    <p:extLst>
      <p:ext uri="{BB962C8B-B14F-4D97-AF65-F5344CB8AC3E}">
        <p14:creationId xmlns:p14="http://schemas.microsoft.com/office/powerpoint/2010/main" val="18373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495-65E2-7746-BBD1-B94DAE3E2080}"/>
              </a:ext>
            </a:extLst>
          </p:cNvPr>
          <p:cNvSpPr>
            <a:spLocks noGrp="1"/>
          </p:cNvSpPr>
          <p:nvPr>
            <p:ph type="title"/>
          </p:nvPr>
        </p:nvSpPr>
        <p:spPr/>
        <p:txBody>
          <a:bodyPr/>
          <a:lstStyle/>
          <a:p>
            <a:r>
              <a:rPr lang="en-VN" dirty="0"/>
              <a:t>Coherence - Example</a:t>
            </a:r>
          </a:p>
        </p:txBody>
      </p:sp>
      <p:sp>
        <p:nvSpPr>
          <p:cNvPr id="3" name="Content Placeholder 2">
            <a:extLst>
              <a:ext uri="{FF2B5EF4-FFF2-40B4-BE49-F238E27FC236}">
                <a16:creationId xmlns:a16="http://schemas.microsoft.com/office/drawing/2014/main" id="{A56AC83D-F411-3045-9FCD-FC267CF4CEF5}"/>
              </a:ext>
            </a:extLst>
          </p:cNvPr>
          <p:cNvSpPr>
            <a:spLocks noGrp="1"/>
          </p:cNvSpPr>
          <p:nvPr>
            <p:ph idx="1"/>
          </p:nvPr>
        </p:nvSpPr>
        <p:spPr>
          <a:xfrm>
            <a:off x="533400" y="1143000"/>
            <a:ext cx="8153400" cy="5213350"/>
          </a:xfrm>
        </p:spPr>
        <p:txBody>
          <a:bodyPr>
            <a:normAutofit/>
          </a:bodyPr>
          <a:lstStyle/>
          <a:p>
            <a:r>
              <a:rPr lang="en-VN" dirty="0"/>
              <a:t>Paragraph:</a:t>
            </a:r>
          </a:p>
          <a:p>
            <a:pPr marL="0" indent="0" algn="just">
              <a:buNone/>
            </a:pPr>
            <a:r>
              <a:rPr lang="en-US" sz="2400" dirty="0"/>
              <a:t>As a reminder, please promptly return the lecture notes you borrowed. Slide the notes under my door if I am not there. I may become agitated if you are late, much like my Uncle Chester after several eggnogs on Christmas Eve. Most Christmases I liked to stay up and open my stockings after midnight. Staying up late was exciting and would be repeated a week later at New Year’s. So would Uncle Chester’s disgraceful behavior.</a:t>
            </a:r>
          </a:p>
          <a:p>
            <a:pPr algn="just"/>
            <a:r>
              <a:rPr lang="en-US" sz="2800" dirty="0"/>
              <a:t>Cohesion: ?</a:t>
            </a:r>
          </a:p>
          <a:p>
            <a:pPr algn="just"/>
            <a:r>
              <a:rPr lang="en-US" sz="2800" dirty="0"/>
              <a:t>Coherence: ?</a:t>
            </a:r>
          </a:p>
          <a:p>
            <a:pPr marL="0" indent="0">
              <a:buNone/>
            </a:pPr>
            <a:endParaRPr lang="en-VN" dirty="0"/>
          </a:p>
        </p:txBody>
      </p:sp>
      <p:sp>
        <p:nvSpPr>
          <p:cNvPr id="4" name="Slide Number Placeholder 3">
            <a:extLst>
              <a:ext uri="{FF2B5EF4-FFF2-40B4-BE49-F238E27FC236}">
                <a16:creationId xmlns:a16="http://schemas.microsoft.com/office/drawing/2014/main" id="{B242C26D-BB9B-A04F-AF90-B567C6E6EF0E}"/>
              </a:ext>
            </a:extLst>
          </p:cNvPr>
          <p:cNvSpPr>
            <a:spLocks noGrp="1"/>
          </p:cNvSpPr>
          <p:nvPr>
            <p:ph type="sldNum" sz="quarter" idx="12"/>
          </p:nvPr>
        </p:nvSpPr>
        <p:spPr/>
        <p:txBody>
          <a:bodyPr/>
          <a:lstStyle/>
          <a:p>
            <a:fld id="{8C13379D-D487-4446-85FC-E9ED5B8B80F6}" type="slidenum">
              <a:rPr lang="en-US" smtClean="0"/>
              <a:pPr/>
              <a:t>37</a:t>
            </a:fld>
            <a:endParaRPr lang="en-US"/>
          </a:p>
        </p:txBody>
      </p:sp>
    </p:spTree>
    <p:extLst>
      <p:ext uri="{BB962C8B-B14F-4D97-AF65-F5344CB8AC3E}">
        <p14:creationId xmlns:p14="http://schemas.microsoft.com/office/powerpoint/2010/main" val="3438900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4000" dirty="0">
                <a:solidFill>
                  <a:srgbClr val="C00000"/>
                </a:solidFill>
                <a:latin typeface="Arial" panose="020B0604020202020204" pitchFamily="34" charset="0"/>
                <a:cs typeface="Arial" panose="020B0604020202020204" pitchFamily="34" charset="0"/>
              </a:rPr>
              <a:t>VARIETY AND CLARITY</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38</a:t>
            </a:fld>
            <a:endParaRPr lang="en-US"/>
          </a:p>
        </p:txBody>
      </p:sp>
    </p:spTree>
    <p:extLst>
      <p:ext uri="{BB962C8B-B14F-4D97-AF65-F5344CB8AC3E}">
        <p14:creationId xmlns:p14="http://schemas.microsoft.com/office/powerpoint/2010/main" val="2951695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672D-F618-8F4A-A509-4C876E420145}"/>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62ACD9D2-F2D8-094A-842C-ECA41CE0351A}"/>
              </a:ext>
            </a:extLst>
          </p:cNvPr>
          <p:cNvSpPr>
            <a:spLocks noGrp="1"/>
          </p:cNvSpPr>
          <p:nvPr>
            <p:ph idx="1"/>
          </p:nvPr>
        </p:nvSpPr>
        <p:spPr/>
        <p:txBody>
          <a:bodyPr/>
          <a:lstStyle/>
          <a:p>
            <a:r>
              <a:rPr lang="en-VN" dirty="0"/>
              <a:t>Paper containing sentences of one short patterns bores both reader and writer</a:t>
            </a:r>
          </a:p>
          <a:p>
            <a:pPr lvl="1"/>
            <a:r>
              <a:rPr lang="en-VN" dirty="0"/>
              <a:t>Repetition of simple sentence pattern draws attention to itself, not the ideas</a:t>
            </a:r>
          </a:p>
          <a:p>
            <a:pPr lvl="1"/>
            <a:r>
              <a:rPr lang="en-VN" dirty="0"/>
              <a:t>Simple or short sentences cannot show many relationships among the ideas</a:t>
            </a:r>
          </a:p>
          <a:p>
            <a:r>
              <a:rPr lang="en-VN" dirty="0"/>
              <a:t>Should revise the sentences to express the ideas more clearly and add variety to the paper</a:t>
            </a:r>
          </a:p>
          <a:p>
            <a:endParaRPr lang="en-VN" dirty="0"/>
          </a:p>
          <a:p>
            <a:pPr lvl="1"/>
            <a:endParaRPr lang="en-VN" dirty="0"/>
          </a:p>
        </p:txBody>
      </p:sp>
      <p:sp>
        <p:nvSpPr>
          <p:cNvPr id="4" name="Slide Number Placeholder 3">
            <a:extLst>
              <a:ext uri="{FF2B5EF4-FFF2-40B4-BE49-F238E27FC236}">
                <a16:creationId xmlns:a16="http://schemas.microsoft.com/office/drawing/2014/main" id="{BE93B9A4-4D67-FE48-A2BB-4B7D54785CF7}"/>
              </a:ext>
            </a:extLst>
          </p:cNvPr>
          <p:cNvSpPr>
            <a:spLocks noGrp="1"/>
          </p:cNvSpPr>
          <p:nvPr>
            <p:ph type="sldNum" sz="quarter" idx="12"/>
          </p:nvPr>
        </p:nvSpPr>
        <p:spPr/>
        <p:txBody>
          <a:bodyPr/>
          <a:lstStyle/>
          <a:p>
            <a:fld id="{8C13379D-D487-4446-85FC-E9ED5B8B80F6}" type="slidenum">
              <a:rPr lang="en-US" smtClean="0"/>
              <a:pPr/>
              <a:t>39</a:t>
            </a:fld>
            <a:endParaRPr lang="en-US"/>
          </a:p>
        </p:txBody>
      </p:sp>
    </p:spTree>
    <p:extLst>
      <p:ext uri="{BB962C8B-B14F-4D97-AF65-F5344CB8AC3E}">
        <p14:creationId xmlns:p14="http://schemas.microsoft.com/office/powerpoint/2010/main" val="4257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29CF-BCEE-744A-AF99-CC910576E450}"/>
              </a:ext>
            </a:extLst>
          </p:cNvPr>
          <p:cNvSpPr>
            <a:spLocks noGrp="1"/>
          </p:cNvSpPr>
          <p:nvPr>
            <p:ph type="title"/>
          </p:nvPr>
        </p:nvSpPr>
        <p:spPr/>
        <p:txBody>
          <a:bodyPr/>
          <a:lstStyle/>
          <a:p>
            <a:r>
              <a:rPr lang="en-VN" dirty="0"/>
              <a:t>What is research?</a:t>
            </a:r>
          </a:p>
        </p:txBody>
      </p:sp>
      <p:sp>
        <p:nvSpPr>
          <p:cNvPr id="3" name="Content Placeholder 2">
            <a:extLst>
              <a:ext uri="{FF2B5EF4-FFF2-40B4-BE49-F238E27FC236}">
                <a16:creationId xmlns:a16="http://schemas.microsoft.com/office/drawing/2014/main" id="{EFCD95E6-A049-8046-B875-1A4665698369}"/>
              </a:ext>
            </a:extLst>
          </p:cNvPr>
          <p:cNvSpPr>
            <a:spLocks noGrp="1"/>
          </p:cNvSpPr>
          <p:nvPr>
            <p:ph idx="1"/>
          </p:nvPr>
        </p:nvSpPr>
        <p:spPr>
          <a:xfrm>
            <a:off x="385738" y="2095500"/>
            <a:ext cx="6167462" cy="2667000"/>
          </a:xfrm>
        </p:spPr>
        <p:txBody>
          <a:bodyPr>
            <a:noAutofit/>
          </a:bodyPr>
          <a:lstStyle/>
          <a:p>
            <a:pPr marL="0" indent="0" algn="ctr">
              <a:buNone/>
            </a:pPr>
            <a:r>
              <a:rPr lang="en-US" sz="2800" dirty="0">
                <a:solidFill>
                  <a:srgbClr val="CC0000"/>
                </a:solidFill>
              </a:rPr>
              <a:t>“All truths </a:t>
            </a:r>
            <a:r>
              <a:rPr lang="en-US" sz="2800" dirty="0"/>
              <a:t>are easy to understand once they are discovered; </a:t>
            </a:r>
          </a:p>
          <a:p>
            <a:pPr marL="0" indent="0" algn="ctr">
              <a:buNone/>
            </a:pPr>
            <a:r>
              <a:rPr lang="en-US" sz="2800" dirty="0"/>
              <a:t>the point is to </a:t>
            </a:r>
            <a:r>
              <a:rPr lang="en-US" sz="2800" dirty="0">
                <a:solidFill>
                  <a:srgbClr val="CC0000"/>
                </a:solidFill>
              </a:rPr>
              <a:t>discover them”</a:t>
            </a:r>
          </a:p>
          <a:p>
            <a:pPr marL="0" indent="0" algn="ctr">
              <a:buNone/>
            </a:pPr>
            <a:endParaRPr lang="en-US" sz="2800" dirty="0">
              <a:solidFill>
                <a:srgbClr val="CC0000"/>
              </a:solidFill>
            </a:endParaRPr>
          </a:p>
          <a:p>
            <a:pPr marL="0" indent="0" algn="ctr">
              <a:buNone/>
            </a:pPr>
            <a:r>
              <a:rPr lang="en-US" sz="2800" dirty="0">
                <a:solidFill>
                  <a:srgbClr val="CC0000"/>
                </a:solidFill>
              </a:rPr>
              <a:t>“And yet it moves”</a:t>
            </a:r>
          </a:p>
          <a:p>
            <a:pPr marL="0" indent="0">
              <a:buNone/>
            </a:pPr>
            <a:r>
              <a:rPr lang="en-VN" sz="2800" dirty="0"/>
              <a:t>			      </a:t>
            </a:r>
          </a:p>
        </p:txBody>
      </p:sp>
      <p:sp>
        <p:nvSpPr>
          <p:cNvPr id="5" name="Slide Number Placeholder 4">
            <a:extLst>
              <a:ext uri="{FF2B5EF4-FFF2-40B4-BE49-F238E27FC236}">
                <a16:creationId xmlns:a16="http://schemas.microsoft.com/office/drawing/2014/main" id="{2E3FAE21-674F-9A41-B322-D2EAE5B31B83}"/>
              </a:ext>
            </a:extLst>
          </p:cNvPr>
          <p:cNvSpPr>
            <a:spLocks noGrp="1"/>
          </p:cNvSpPr>
          <p:nvPr>
            <p:ph type="sldNum" sz="quarter" idx="12"/>
          </p:nvPr>
        </p:nvSpPr>
        <p:spPr/>
        <p:txBody>
          <a:bodyPr/>
          <a:lstStyle/>
          <a:p>
            <a:fld id="{8C13379D-D487-4446-85FC-E9ED5B8B80F6}" type="slidenum">
              <a:rPr lang="en-US" smtClean="0"/>
              <a:pPr/>
              <a:t>4</a:t>
            </a:fld>
            <a:endParaRPr lang="en-US"/>
          </a:p>
        </p:txBody>
      </p:sp>
      <p:pic>
        <p:nvPicPr>
          <p:cNvPr id="6" name="Picture 5">
            <a:extLst>
              <a:ext uri="{FF2B5EF4-FFF2-40B4-BE49-F238E27FC236}">
                <a16:creationId xmlns:a16="http://schemas.microsoft.com/office/drawing/2014/main" id="{43F7BAE2-34F9-8745-95D8-3F2DF0D3F770}"/>
              </a:ext>
            </a:extLst>
          </p:cNvPr>
          <p:cNvPicPr>
            <a:picLocks noChangeAspect="1"/>
          </p:cNvPicPr>
          <p:nvPr/>
        </p:nvPicPr>
        <p:blipFill>
          <a:blip r:embed="rId3"/>
          <a:stretch>
            <a:fillRect/>
          </a:stretch>
        </p:blipFill>
        <p:spPr>
          <a:xfrm>
            <a:off x="6803537" y="2188943"/>
            <a:ext cx="1866330" cy="2291337"/>
          </a:xfrm>
          <a:prstGeom prst="rect">
            <a:avLst/>
          </a:prstGeom>
        </p:spPr>
      </p:pic>
      <p:sp>
        <p:nvSpPr>
          <p:cNvPr id="8" name="Rectangle 7">
            <a:extLst>
              <a:ext uri="{FF2B5EF4-FFF2-40B4-BE49-F238E27FC236}">
                <a16:creationId xmlns:a16="http://schemas.microsoft.com/office/drawing/2014/main" id="{27863C46-4D05-7E44-8945-3A1331631D7E}"/>
              </a:ext>
            </a:extLst>
          </p:cNvPr>
          <p:cNvSpPr/>
          <p:nvPr/>
        </p:nvSpPr>
        <p:spPr>
          <a:xfrm>
            <a:off x="6905137" y="4762500"/>
            <a:ext cx="1619354" cy="400110"/>
          </a:xfrm>
          <a:prstGeom prst="rect">
            <a:avLst/>
          </a:prstGeom>
        </p:spPr>
        <p:txBody>
          <a:bodyPr wrap="none">
            <a:spAutoFit/>
          </a:bodyPr>
          <a:lstStyle/>
          <a:p>
            <a:pPr algn="r"/>
            <a:r>
              <a:rPr lang="en-VN" sz="2000" dirty="0"/>
              <a:t>Galileo Galilei</a:t>
            </a:r>
          </a:p>
        </p:txBody>
      </p:sp>
    </p:spTree>
    <p:extLst>
      <p:ext uri="{BB962C8B-B14F-4D97-AF65-F5344CB8AC3E}">
        <p14:creationId xmlns:p14="http://schemas.microsoft.com/office/powerpoint/2010/main" val="93902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p:txBody>
          <a:bodyPr>
            <a:normAutofit/>
          </a:bodyPr>
          <a:lstStyle/>
          <a:p>
            <a:pPr marL="514350" indent="-514350">
              <a:buFont typeface="+mj-lt"/>
              <a:buAutoNum type="arabicPeriod"/>
            </a:pPr>
            <a:r>
              <a:rPr lang="en-US" sz="3000" dirty="0"/>
              <a:t>Do adjacent sentences contain the same subject and/or the same verb?</a:t>
            </a:r>
            <a:r>
              <a:rPr lang="en-VN" sz="3000" dirty="0"/>
              <a:t> If yes, combine them in a single, concise sentence</a:t>
            </a:r>
          </a:p>
          <a:p>
            <a:r>
              <a:rPr lang="en-VN" sz="3000" dirty="0"/>
              <a:t>Join sentences by omitting a repeated subject </a:t>
            </a:r>
            <a:r>
              <a:rPr lang="en-VN" sz="3000" dirty="0">
                <a:solidFill>
                  <a:srgbClr val="C00000"/>
                </a:solidFill>
              </a:rPr>
              <a:t>(1)</a:t>
            </a:r>
          </a:p>
          <a:p>
            <a:pPr lvl="1"/>
            <a:r>
              <a:rPr lang="en-US" sz="2400" dirty="0"/>
              <a:t>Original: Radio advertisements are broadcast daily or weekly. Radio advertisements reach a wide audience.</a:t>
            </a:r>
          </a:p>
          <a:p>
            <a:pPr lvl="1"/>
            <a:r>
              <a:rPr lang="en-US" sz="2400" dirty="0"/>
              <a:t>Revision: Radio advertisements are broadcast daily or weekly and reach a wide audience.</a:t>
            </a:r>
            <a:endParaRPr lang="en-VN" sz="2400" dirty="0"/>
          </a:p>
          <a:p>
            <a:pPr marL="0" indent="0">
              <a:buNone/>
            </a:pPr>
            <a:endParaRPr lang="en-VN" dirty="0"/>
          </a:p>
          <a:p>
            <a:pPr marL="457200" lvl="1" indent="0">
              <a:buNone/>
            </a:pPr>
            <a:endParaRPr lang="en-US" b="1"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40</a:t>
            </a:fld>
            <a:endParaRPr lang="en-US"/>
          </a:p>
        </p:txBody>
      </p:sp>
    </p:spTree>
    <p:extLst>
      <p:ext uri="{BB962C8B-B14F-4D97-AF65-F5344CB8AC3E}">
        <p14:creationId xmlns:p14="http://schemas.microsoft.com/office/powerpoint/2010/main" val="141859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152400" y="1143000"/>
            <a:ext cx="8991600" cy="4983163"/>
          </a:xfrm>
        </p:spPr>
        <p:txBody>
          <a:bodyPr>
            <a:normAutofit/>
          </a:bodyPr>
          <a:lstStyle/>
          <a:p>
            <a:pPr marL="514350" indent="-514350">
              <a:buFont typeface="+mj-lt"/>
              <a:buAutoNum type="arabicPeriod"/>
            </a:pPr>
            <a:r>
              <a:rPr lang="en-US" dirty="0"/>
              <a:t>Do adjacent sentences contain the same subject and/or the same verb?</a:t>
            </a:r>
            <a:r>
              <a:rPr lang="en-VN" dirty="0"/>
              <a:t> If yes, combine them in a single, concise sentence</a:t>
            </a:r>
            <a:endParaRPr lang="en-US" dirty="0"/>
          </a:p>
          <a:p>
            <a:r>
              <a:rPr lang="en-US" dirty="0"/>
              <a:t>Join the sentences by omitting repeated subjects and verbs and by using </a:t>
            </a:r>
            <a:r>
              <a:rPr lang="en-US" dirty="0">
                <a:solidFill>
                  <a:srgbClr val="C00000"/>
                </a:solidFill>
              </a:rPr>
              <a:t>adjectives (2)</a:t>
            </a:r>
          </a:p>
          <a:p>
            <a:pPr lvl="1"/>
            <a:r>
              <a:rPr lang="en-US" sz="2400" dirty="0"/>
              <a:t>Original: The city council conducted a study of public transportation. The study was lengthy. The study was detailed.</a:t>
            </a:r>
          </a:p>
          <a:p>
            <a:pPr lvl="1"/>
            <a:r>
              <a:rPr lang="en-US" sz="2400" dirty="0"/>
              <a:t>Revision: The city council conducted a lengthy, detailed study of public transportation.</a:t>
            </a:r>
            <a:endParaRPr lang="en-VN" sz="2400" dirty="0"/>
          </a:p>
          <a:p>
            <a:pPr marL="457200" lvl="1" indent="0">
              <a:buNone/>
            </a:pPr>
            <a:endParaRPr lang="en-US" b="1"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41</a:t>
            </a:fld>
            <a:endParaRPr lang="en-US"/>
          </a:p>
        </p:txBody>
      </p:sp>
    </p:spTree>
    <p:extLst>
      <p:ext uri="{BB962C8B-B14F-4D97-AF65-F5344CB8AC3E}">
        <p14:creationId xmlns:p14="http://schemas.microsoft.com/office/powerpoint/2010/main" val="240157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152400" y="1143000"/>
            <a:ext cx="8991600" cy="4983163"/>
          </a:xfrm>
        </p:spPr>
        <p:txBody>
          <a:bodyPr>
            <a:normAutofit/>
          </a:bodyPr>
          <a:lstStyle/>
          <a:p>
            <a:pPr marL="514350" indent="-514350">
              <a:buFont typeface="+mj-lt"/>
              <a:buAutoNum type="arabicPeriod"/>
            </a:pPr>
            <a:r>
              <a:rPr lang="en-US" dirty="0"/>
              <a:t>Do adjacent sentences contain the same subject and/or the same verb?</a:t>
            </a:r>
            <a:r>
              <a:rPr lang="en-VN" dirty="0"/>
              <a:t> If yes, combine them in a single, concise sentence</a:t>
            </a:r>
            <a:endParaRPr lang="en-US" dirty="0"/>
          </a:p>
          <a:p>
            <a:r>
              <a:rPr lang="en-US" dirty="0"/>
              <a:t>Join the sentences by omitting repeated subjects and verbs and by using </a:t>
            </a:r>
            <a:r>
              <a:rPr lang="en-US" dirty="0">
                <a:solidFill>
                  <a:srgbClr val="C00000"/>
                </a:solidFill>
              </a:rPr>
              <a:t>adverbs (3)</a:t>
            </a:r>
          </a:p>
          <a:p>
            <a:pPr lvl="1"/>
            <a:r>
              <a:rPr lang="en-US" sz="2400" dirty="0"/>
              <a:t>Original: the negotiators worked to gain approval for the contract. The negotiators worked at a steady pace. However, they worked slowly.</a:t>
            </a:r>
          </a:p>
          <a:p>
            <a:pPr lvl="1"/>
            <a:r>
              <a:rPr lang="en-US" sz="2400" dirty="0"/>
              <a:t>Revision: The negotiators worked steadily but slowly to gain approval for the contract.</a:t>
            </a:r>
            <a:endParaRPr lang="en-US" b="1"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42</a:t>
            </a:fld>
            <a:endParaRPr lang="en-US"/>
          </a:p>
        </p:txBody>
      </p:sp>
    </p:spTree>
    <p:extLst>
      <p:ext uri="{BB962C8B-B14F-4D97-AF65-F5344CB8AC3E}">
        <p14:creationId xmlns:p14="http://schemas.microsoft.com/office/powerpoint/2010/main" val="64096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3000"/>
            <a:ext cx="8458200" cy="5213350"/>
          </a:xfrm>
        </p:spPr>
        <p:txBody>
          <a:bodyPr>
            <a:normAutofit fontScale="92500" lnSpcReduction="20000"/>
          </a:bodyPr>
          <a:lstStyle/>
          <a:p>
            <a:pPr marL="514350" indent="-514350">
              <a:buFont typeface="+mj-lt"/>
              <a:buAutoNum type="arabicPeriod" startAt="2"/>
            </a:pPr>
            <a:r>
              <a:rPr lang="en-US" dirty="0"/>
              <a:t>Do adjacent sentences contain ideas of equal importance?</a:t>
            </a:r>
            <a:r>
              <a:rPr lang="en-VN" dirty="0"/>
              <a:t> If yes, </a:t>
            </a:r>
            <a:r>
              <a:rPr lang="en-US" dirty="0"/>
              <a:t>use coordination</a:t>
            </a:r>
          </a:p>
          <a:p>
            <a:r>
              <a:rPr lang="en-US" dirty="0"/>
              <a:t>Using comma: combines with seven types of conjunctions</a:t>
            </a:r>
          </a:p>
          <a:p>
            <a:pPr lvl="1"/>
            <a:r>
              <a:rPr lang="en-US" dirty="0">
                <a:solidFill>
                  <a:srgbClr val="C00000"/>
                </a:solidFill>
              </a:rPr>
              <a:t>and/in addition/along with</a:t>
            </a:r>
            <a:r>
              <a:rPr lang="en-US" dirty="0"/>
              <a:t> shows addition: The strike divided the town, and it strained labor-management relations.</a:t>
            </a:r>
          </a:p>
          <a:p>
            <a:pPr lvl="1"/>
            <a:r>
              <a:rPr lang="en-US" dirty="0">
                <a:solidFill>
                  <a:srgbClr val="C00000"/>
                </a:solidFill>
              </a:rPr>
              <a:t>but/however/except/on the other hand </a:t>
            </a:r>
            <a:r>
              <a:rPr lang="en-US" dirty="0"/>
              <a:t>shows contrast: Negotiators resolved the strike, but the town remained divided.</a:t>
            </a:r>
          </a:p>
          <a:p>
            <a:pPr lvl="1"/>
            <a:r>
              <a:rPr lang="en-US" dirty="0">
                <a:solidFill>
                  <a:srgbClr val="C00000"/>
                </a:solidFill>
              </a:rPr>
              <a:t>for/because/the reason</a:t>
            </a:r>
            <a:r>
              <a:rPr lang="en-US" dirty="0"/>
              <a:t> shows reason: Coping with environmental issues is a necessary part of industrial studies, </a:t>
            </a:r>
            <a:r>
              <a:rPr lang="en-US" dirty="0">
                <a:solidFill>
                  <a:srgbClr val="C00000"/>
                </a:solidFill>
              </a:rPr>
              <a:t>for</a:t>
            </a:r>
            <a:r>
              <a:rPr lang="en-US" dirty="0"/>
              <a:t> industries affect the environment.</a:t>
            </a:r>
          </a:p>
          <a:p>
            <a:endParaRPr lang="en-US"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43</a:t>
            </a:fld>
            <a:endParaRPr lang="en-US"/>
          </a:p>
        </p:txBody>
      </p:sp>
    </p:spTree>
    <p:extLst>
      <p:ext uri="{BB962C8B-B14F-4D97-AF65-F5344CB8AC3E}">
        <p14:creationId xmlns:p14="http://schemas.microsoft.com/office/powerpoint/2010/main" val="271501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3000"/>
            <a:ext cx="8458200" cy="5410200"/>
          </a:xfrm>
        </p:spPr>
        <p:txBody>
          <a:bodyPr>
            <a:normAutofit fontScale="85000" lnSpcReduction="20000"/>
          </a:bodyPr>
          <a:lstStyle/>
          <a:p>
            <a:pPr lvl="1"/>
            <a:r>
              <a:rPr lang="en-US" dirty="0">
                <a:solidFill>
                  <a:srgbClr val="CC0000"/>
                </a:solidFill>
              </a:rPr>
              <a:t>so/as a result/therefore </a:t>
            </a:r>
            <a:r>
              <a:rPr lang="en-US" dirty="0"/>
              <a:t>shows logical consequence: Industries affect the environment, </a:t>
            </a:r>
            <a:r>
              <a:rPr lang="en-US" dirty="0">
                <a:solidFill>
                  <a:srgbClr val="CC0000"/>
                </a:solidFill>
              </a:rPr>
              <a:t>so</a:t>
            </a:r>
            <a:r>
              <a:rPr lang="en-US" dirty="0"/>
              <a:t> coping with environmental issues is a necessary part of industrial studies.</a:t>
            </a:r>
          </a:p>
          <a:p>
            <a:pPr lvl="1"/>
            <a:r>
              <a:rPr lang="en-US" dirty="0">
                <a:solidFill>
                  <a:srgbClr val="CC0000"/>
                </a:solidFill>
              </a:rPr>
              <a:t>nor</a:t>
            </a:r>
            <a:r>
              <a:rPr lang="en-US" dirty="0"/>
              <a:t> shows addition of a negative point: The environment cannot sustain constant resource depletion, nor can it recover quickly from wide-scale resource extraction.</a:t>
            </a:r>
          </a:p>
          <a:p>
            <a:pPr lvl="1"/>
            <a:r>
              <a:rPr lang="en-US" dirty="0">
                <a:solidFill>
                  <a:srgbClr val="CC0000"/>
                </a:solidFill>
              </a:rPr>
              <a:t>or</a:t>
            </a:r>
            <a:r>
              <a:rPr lang="en-US" dirty="0"/>
              <a:t> shows choice: Businesses can design their own programs for recording statistical data, or they can use purchased, pre-designed programs.</a:t>
            </a:r>
          </a:p>
          <a:p>
            <a:pPr lvl="1"/>
            <a:r>
              <a:rPr lang="en-US" dirty="0">
                <a:solidFill>
                  <a:srgbClr val="CC0000"/>
                </a:solidFill>
              </a:rPr>
              <a:t>yet</a:t>
            </a:r>
            <a:r>
              <a:rPr lang="en-US" dirty="0"/>
              <a:t> shows contrast: More secondary schools are implementing programs designed to increase teenagers' awareness of the dangers of drinking and driving, yet alcohol-related traffic accidents continue to be one of the leading causes of death for people between the ages of fifteen and twenty-two</a:t>
            </a:r>
          </a:p>
          <a:p>
            <a:endParaRPr lang="en-US"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44</a:t>
            </a:fld>
            <a:endParaRPr lang="en-US"/>
          </a:p>
        </p:txBody>
      </p:sp>
    </p:spTree>
    <p:extLst>
      <p:ext uri="{BB962C8B-B14F-4D97-AF65-F5344CB8AC3E}">
        <p14:creationId xmlns:p14="http://schemas.microsoft.com/office/powerpoint/2010/main" val="4048118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3000"/>
            <a:ext cx="8458200" cy="5213350"/>
          </a:xfrm>
        </p:spPr>
        <p:txBody>
          <a:bodyPr>
            <a:normAutofit/>
          </a:bodyPr>
          <a:lstStyle/>
          <a:p>
            <a:pPr marL="514350" indent="-514350">
              <a:buFont typeface="+mj-lt"/>
              <a:buAutoNum type="arabicPeriod" startAt="2"/>
            </a:pPr>
            <a:r>
              <a:rPr lang="en-US" dirty="0"/>
              <a:t>Do adjacent sentences contain ideas of equal importance?</a:t>
            </a:r>
            <a:r>
              <a:rPr lang="en-VN" dirty="0"/>
              <a:t> If yes, </a:t>
            </a:r>
            <a:r>
              <a:rPr lang="en-US" dirty="0"/>
              <a:t>use coordination</a:t>
            </a:r>
          </a:p>
          <a:p>
            <a:r>
              <a:rPr lang="en-US" dirty="0"/>
              <a:t>Using semicolon: when you want to keep two closely related ideas in one sentence</a:t>
            </a:r>
          </a:p>
          <a:p>
            <a:pPr lvl="1"/>
            <a:r>
              <a:rPr lang="en-US" sz="2400" dirty="0">
                <a:solidFill>
                  <a:srgbClr val="C00000"/>
                </a:solidFill>
              </a:rPr>
              <a:t>however/but</a:t>
            </a:r>
            <a:r>
              <a:rPr lang="en-US" sz="2400" dirty="0"/>
              <a:t>: The actress's performance electrified the audience; however, lighting and sound problems diminished the play's overall impact.</a:t>
            </a:r>
          </a:p>
          <a:p>
            <a:pPr lvl="1"/>
            <a:r>
              <a:rPr lang="en-US" sz="2400" dirty="0">
                <a:solidFill>
                  <a:srgbClr val="C00000"/>
                </a:solidFill>
              </a:rPr>
              <a:t>furthermore</a:t>
            </a:r>
            <a:r>
              <a:rPr lang="en-US" sz="2400" dirty="0"/>
              <a:t>: The project required extensive research; furthermore, budget cuts reduced the available funds.</a:t>
            </a:r>
          </a:p>
          <a:p>
            <a:endParaRPr lang="en-US" dirty="0"/>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45</a:t>
            </a:fld>
            <a:endParaRPr lang="en-US"/>
          </a:p>
        </p:txBody>
      </p:sp>
    </p:spTree>
    <p:extLst>
      <p:ext uri="{BB962C8B-B14F-4D97-AF65-F5344CB8AC3E}">
        <p14:creationId xmlns:p14="http://schemas.microsoft.com/office/powerpoint/2010/main" val="2416550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3000"/>
            <a:ext cx="8686800" cy="5213350"/>
          </a:xfrm>
        </p:spPr>
        <p:txBody>
          <a:bodyPr>
            <a:normAutofit/>
          </a:bodyPr>
          <a:lstStyle/>
          <a:p>
            <a:pPr lvl="1"/>
            <a:r>
              <a:rPr lang="en-US" sz="2400" dirty="0">
                <a:solidFill>
                  <a:srgbClr val="C00000"/>
                </a:solidFill>
              </a:rPr>
              <a:t>instead/rather: </a:t>
            </a:r>
            <a:r>
              <a:rPr lang="en-US" sz="2400" dirty="0"/>
              <a:t>Neither bold colors nor heavy lines made the painting striking; instead, the sheer size of the canvas drew attention.</a:t>
            </a:r>
          </a:p>
          <a:p>
            <a:pPr lvl="1"/>
            <a:r>
              <a:rPr lang="en-US" sz="2400" dirty="0">
                <a:solidFill>
                  <a:srgbClr val="C00000"/>
                </a:solidFill>
              </a:rPr>
              <a:t>consequently/as a result</a:t>
            </a:r>
            <a:r>
              <a:rPr lang="en-US" sz="2400" dirty="0"/>
              <a:t>: The speech required preparation and an in-depth analysis of the situation; consequently the student surveyed the population on the issue.</a:t>
            </a:r>
          </a:p>
          <a:p>
            <a:pPr lvl="1"/>
            <a:r>
              <a:rPr lang="en-US" sz="2400" dirty="0">
                <a:solidFill>
                  <a:srgbClr val="CC0000"/>
                </a:solidFill>
              </a:rPr>
              <a:t>nevertheless/however</a:t>
            </a:r>
            <a:r>
              <a:rPr lang="en-US" sz="2400" dirty="0"/>
              <a:t>: The recently established bio-social theory helps us see the evolution of human behavior with a new perspective; nevertheless, few scientists endorse it.</a:t>
            </a:r>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46</a:t>
            </a:fld>
            <a:endParaRPr lang="en-US"/>
          </a:p>
        </p:txBody>
      </p:sp>
    </p:spTree>
    <p:extLst>
      <p:ext uri="{BB962C8B-B14F-4D97-AF65-F5344CB8AC3E}">
        <p14:creationId xmlns:p14="http://schemas.microsoft.com/office/powerpoint/2010/main" val="99119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2999"/>
            <a:ext cx="8458200" cy="5578475"/>
          </a:xfrm>
        </p:spPr>
        <p:txBody>
          <a:bodyPr>
            <a:normAutofit fontScale="77500" lnSpcReduction="20000"/>
          </a:bodyPr>
          <a:lstStyle/>
          <a:p>
            <a:pPr marL="514350" indent="-514350">
              <a:buFont typeface="+mj-lt"/>
              <a:buAutoNum type="arabicPeriod" startAt="3"/>
            </a:pPr>
            <a:r>
              <a:rPr lang="en-US" sz="3600" dirty="0"/>
              <a:t>Do adjacent sentences contain ideas of unequal importance?</a:t>
            </a:r>
            <a:r>
              <a:rPr lang="en-VN" sz="3600" dirty="0"/>
              <a:t> If yes, </a:t>
            </a:r>
            <a:r>
              <a:rPr lang="en-US" sz="3600" dirty="0"/>
              <a:t>use subordination</a:t>
            </a:r>
          </a:p>
          <a:p>
            <a:r>
              <a:rPr lang="en-US" sz="3100" dirty="0">
                <a:solidFill>
                  <a:srgbClr val="CC0000"/>
                </a:solidFill>
              </a:rPr>
              <a:t>when, until, after, as soon as, before, ever since, as, while </a:t>
            </a:r>
            <a:r>
              <a:rPr lang="en-US" sz="3100" dirty="0"/>
              <a:t>show a relation that indicates time:</a:t>
            </a:r>
          </a:p>
          <a:p>
            <a:pPr lvl="1"/>
            <a:r>
              <a:rPr lang="en-US" sz="3100" dirty="0"/>
              <a:t>Original: The two countries reached an agreement on trade policies. They then were able to complete their peace treaty.</a:t>
            </a:r>
          </a:p>
          <a:p>
            <a:pPr lvl="1"/>
            <a:r>
              <a:rPr lang="en-US" sz="3100" dirty="0"/>
              <a:t>Revision: After the two countries reached an agreement on trade policies, they were able to complete their peace treaty.</a:t>
            </a:r>
          </a:p>
          <a:p>
            <a:r>
              <a:rPr lang="en-US" sz="3100" dirty="0">
                <a:solidFill>
                  <a:srgbClr val="CC0000"/>
                </a:solidFill>
              </a:rPr>
              <a:t>because, since </a:t>
            </a:r>
            <a:r>
              <a:rPr lang="en-US" sz="3100" dirty="0"/>
              <a:t>show a relation that indicates causality</a:t>
            </a:r>
          </a:p>
          <a:p>
            <a:pPr lvl="1"/>
            <a:r>
              <a:rPr lang="en-US" sz="3100" dirty="0"/>
              <a:t>Original: The statistics in the proposal were inaccurate. It was this that made the proposal fail.</a:t>
            </a:r>
          </a:p>
          <a:p>
            <a:pPr lvl="1"/>
            <a:r>
              <a:rPr lang="en-US" sz="3100" dirty="0"/>
              <a:t>Revision: The proposal failed because its statistics were inaccurate.</a:t>
            </a:r>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47</a:t>
            </a:fld>
            <a:endParaRPr lang="en-US"/>
          </a:p>
        </p:txBody>
      </p:sp>
    </p:spTree>
    <p:extLst>
      <p:ext uri="{BB962C8B-B14F-4D97-AF65-F5344CB8AC3E}">
        <p14:creationId xmlns:p14="http://schemas.microsoft.com/office/powerpoint/2010/main" val="2083351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2999"/>
            <a:ext cx="8458200" cy="5715001"/>
          </a:xfrm>
        </p:spPr>
        <p:txBody>
          <a:bodyPr>
            <a:noAutofit/>
          </a:bodyPr>
          <a:lstStyle/>
          <a:p>
            <a:r>
              <a:rPr lang="en-US" sz="2200" dirty="0">
                <a:solidFill>
                  <a:srgbClr val="CC0000"/>
                </a:solidFill>
              </a:rPr>
              <a:t>though, although, even though, while </a:t>
            </a:r>
            <a:r>
              <a:rPr lang="en-US" sz="2200" dirty="0"/>
              <a:t>express concession and contrast of ideas</a:t>
            </a:r>
          </a:p>
          <a:p>
            <a:pPr lvl="1"/>
            <a:r>
              <a:rPr lang="en-US" sz="2200" dirty="0"/>
              <a:t>Original: Equipment failures and labor strikes delayed the submarine's completion. Naval engineers continued the project.</a:t>
            </a:r>
          </a:p>
          <a:p>
            <a:pPr lvl="1"/>
            <a:r>
              <a:rPr lang="en-US" sz="2200" dirty="0"/>
              <a:t>Revision: Although equipment failures and labor strikes delayed the submarine's completion, naval engineers continued the project.</a:t>
            </a:r>
          </a:p>
          <a:p>
            <a:r>
              <a:rPr lang="en-US" sz="2200" dirty="0">
                <a:solidFill>
                  <a:srgbClr val="CC0000"/>
                </a:solidFill>
              </a:rPr>
              <a:t>of, as if, provided that, unless, as though </a:t>
            </a:r>
            <a:r>
              <a:rPr lang="en-US" sz="2200" dirty="0"/>
              <a:t>show condition</a:t>
            </a:r>
          </a:p>
          <a:p>
            <a:pPr lvl="1"/>
            <a:r>
              <a:rPr lang="en-US" sz="2200" dirty="0"/>
              <a:t>Original: Video game manufacturers plan to impose a rating system to indicate violence. The ratings system will be ineffectual without an accompanying plan for reinforcement.</a:t>
            </a:r>
          </a:p>
          <a:p>
            <a:pPr lvl="1"/>
            <a:r>
              <a:rPr lang="en-US" sz="2200" dirty="0"/>
              <a:t>Revision: Unless video game manufacturers issue an accompanying plan for enforcement, their ratings system will be ineffectual.</a:t>
            </a:r>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48</a:t>
            </a:fld>
            <a:endParaRPr lang="en-US"/>
          </a:p>
        </p:txBody>
      </p:sp>
    </p:spTree>
    <p:extLst>
      <p:ext uri="{BB962C8B-B14F-4D97-AF65-F5344CB8AC3E}">
        <p14:creationId xmlns:p14="http://schemas.microsoft.com/office/powerpoint/2010/main" val="1324616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2999"/>
            <a:ext cx="8458200" cy="5334001"/>
          </a:xfrm>
        </p:spPr>
        <p:txBody>
          <a:bodyPr>
            <a:noAutofit/>
          </a:bodyPr>
          <a:lstStyle/>
          <a:p>
            <a:r>
              <a:rPr lang="en-US" sz="2200" dirty="0">
                <a:solidFill>
                  <a:srgbClr val="CC0000"/>
                </a:solidFill>
              </a:rPr>
              <a:t>where</a:t>
            </a:r>
            <a:r>
              <a:rPr lang="en-US" sz="2200" dirty="0"/>
              <a:t> indicates place</a:t>
            </a:r>
          </a:p>
          <a:p>
            <a:pPr lvl="1"/>
            <a:r>
              <a:rPr lang="en-US" sz="2200" dirty="0"/>
              <a:t>Original: The male hornbill builds a nest for his mate. He chooses a nest site that will protect her and her chicks from predators.</a:t>
            </a:r>
          </a:p>
          <a:p>
            <a:pPr lvl="1"/>
            <a:r>
              <a:rPr lang="en-US" sz="2200" dirty="0"/>
              <a:t>Revision: The male hornbill builds a nest for his mate where she and her chicks will be protected from predators.</a:t>
            </a:r>
          </a:p>
          <a:p>
            <a:r>
              <a:rPr lang="en-US" sz="2200" dirty="0">
                <a:solidFill>
                  <a:srgbClr val="CC0000"/>
                </a:solidFill>
              </a:rPr>
              <a:t>so that </a:t>
            </a:r>
            <a:r>
              <a:rPr lang="en-US" sz="2200" dirty="0"/>
              <a:t>shows result</a:t>
            </a:r>
          </a:p>
          <a:p>
            <a:pPr lvl="1"/>
            <a:r>
              <a:rPr lang="en-US" sz="2200" dirty="0"/>
              <a:t>Original: The author wanted people of all income levels to be able to read her book. To achieve this, she stipulated that the book be sold for under five dollars.</a:t>
            </a:r>
          </a:p>
          <a:p>
            <a:pPr lvl="1"/>
            <a:r>
              <a:rPr lang="en-US" sz="2200" dirty="0"/>
              <a:t>Revision: So that people of all income levels would be able to read her book, the author stipulated that the book be sold for under five dollars.</a:t>
            </a:r>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49</a:t>
            </a:fld>
            <a:endParaRPr lang="en-US"/>
          </a:p>
        </p:txBody>
      </p:sp>
    </p:spTree>
    <p:extLst>
      <p:ext uri="{BB962C8B-B14F-4D97-AF65-F5344CB8AC3E}">
        <p14:creationId xmlns:p14="http://schemas.microsoft.com/office/powerpoint/2010/main" val="1860188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DBD8-45B1-0B40-9AD3-FB6662467C46}"/>
              </a:ext>
            </a:extLst>
          </p:cNvPr>
          <p:cNvSpPr>
            <a:spLocks noGrp="1"/>
          </p:cNvSpPr>
          <p:nvPr>
            <p:ph type="title"/>
          </p:nvPr>
        </p:nvSpPr>
        <p:spPr/>
        <p:txBody>
          <a:bodyPr/>
          <a:lstStyle/>
          <a:p>
            <a:r>
              <a:rPr lang="en-VN" dirty="0"/>
              <a:t>What is research?</a:t>
            </a:r>
          </a:p>
        </p:txBody>
      </p:sp>
      <p:sp>
        <p:nvSpPr>
          <p:cNvPr id="3" name="Content Placeholder 2">
            <a:extLst>
              <a:ext uri="{FF2B5EF4-FFF2-40B4-BE49-F238E27FC236}">
                <a16:creationId xmlns:a16="http://schemas.microsoft.com/office/drawing/2014/main" id="{CE816978-1CD7-D240-939F-D51979D33AF5}"/>
              </a:ext>
            </a:extLst>
          </p:cNvPr>
          <p:cNvSpPr>
            <a:spLocks noGrp="1"/>
          </p:cNvSpPr>
          <p:nvPr>
            <p:ph idx="1"/>
          </p:nvPr>
        </p:nvSpPr>
        <p:spPr>
          <a:xfrm>
            <a:off x="249702" y="2475095"/>
            <a:ext cx="6781800" cy="1445431"/>
          </a:xfrm>
        </p:spPr>
        <p:txBody>
          <a:bodyPr>
            <a:normAutofit/>
          </a:bodyPr>
          <a:lstStyle/>
          <a:p>
            <a:pPr marL="0" indent="0" algn="ctr">
              <a:buNone/>
            </a:pPr>
            <a:r>
              <a:rPr lang="en-US" dirty="0">
                <a:solidFill>
                  <a:srgbClr val="CC0000"/>
                </a:solidFill>
              </a:rPr>
              <a:t>“The best way </a:t>
            </a:r>
            <a:r>
              <a:rPr lang="en-US" dirty="0"/>
              <a:t>to </a:t>
            </a:r>
            <a:r>
              <a:rPr lang="en-US" dirty="0">
                <a:solidFill>
                  <a:srgbClr val="CC0000"/>
                </a:solidFill>
              </a:rPr>
              <a:t>predict</a:t>
            </a:r>
            <a:r>
              <a:rPr lang="en-US" dirty="0"/>
              <a:t> the </a:t>
            </a:r>
            <a:r>
              <a:rPr lang="en-US" dirty="0">
                <a:solidFill>
                  <a:srgbClr val="CC0000"/>
                </a:solidFill>
              </a:rPr>
              <a:t>future</a:t>
            </a:r>
            <a:r>
              <a:rPr lang="en-US" dirty="0"/>
              <a:t> </a:t>
            </a:r>
          </a:p>
          <a:p>
            <a:pPr marL="0" indent="0" algn="ctr">
              <a:buNone/>
            </a:pPr>
            <a:r>
              <a:rPr lang="en-US" dirty="0"/>
              <a:t>is to </a:t>
            </a:r>
            <a:r>
              <a:rPr lang="en-US" dirty="0">
                <a:solidFill>
                  <a:srgbClr val="CC0000"/>
                </a:solidFill>
              </a:rPr>
              <a:t>invent</a:t>
            </a:r>
            <a:r>
              <a:rPr lang="en-US" dirty="0"/>
              <a:t> it”</a:t>
            </a:r>
          </a:p>
          <a:p>
            <a:pPr marL="0" indent="0" algn="ctr">
              <a:buNone/>
            </a:pPr>
            <a:endParaRPr lang="en-US" dirty="0"/>
          </a:p>
        </p:txBody>
      </p:sp>
      <p:sp>
        <p:nvSpPr>
          <p:cNvPr id="5" name="Slide Number Placeholder 4">
            <a:extLst>
              <a:ext uri="{FF2B5EF4-FFF2-40B4-BE49-F238E27FC236}">
                <a16:creationId xmlns:a16="http://schemas.microsoft.com/office/drawing/2014/main" id="{9A1C50BE-3914-0046-A504-56BD83C4970B}"/>
              </a:ext>
            </a:extLst>
          </p:cNvPr>
          <p:cNvSpPr>
            <a:spLocks noGrp="1"/>
          </p:cNvSpPr>
          <p:nvPr>
            <p:ph type="sldNum" sz="quarter" idx="12"/>
          </p:nvPr>
        </p:nvSpPr>
        <p:spPr/>
        <p:txBody>
          <a:bodyPr/>
          <a:lstStyle/>
          <a:p>
            <a:fld id="{8C13379D-D487-4446-85FC-E9ED5B8B80F6}" type="slidenum">
              <a:rPr lang="en-US" smtClean="0"/>
              <a:pPr/>
              <a:t>5</a:t>
            </a:fld>
            <a:endParaRPr lang="en-US"/>
          </a:p>
        </p:txBody>
      </p:sp>
      <p:pic>
        <p:nvPicPr>
          <p:cNvPr id="6" name="Picture 5">
            <a:extLst>
              <a:ext uri="{FF2B5EF4-FFF2-40B4-BE49-F238E27FC236}">
                <a16:creationId xmlns:a16="http://schemas.microsoft.com/office/drawing/2014/main" id="{2960F323-D6E0-494E-82C0-287F391D16B4}"/>
              </a:ext>
            </a:extLst>
          </p:cNvPr>
          <p:cNvPicPr>
            <a:picLocks noChangeAspect="1"/>
          </p:cNvPicPr>
          <p:nvPr/>
        </p:nvPicPr>
        <p:blipFill>
          <a:blip r:embed="rId3"/>
          <a:stretch>
            <a:fillRect/>
          </a:stretch>
        </p:blipFill>
        <p:spPr>
          <a:xfrm>
            <a:off x="7302500" y="2594561"/>
            <a:ext cx="1612900" cy="1206500"/>
          </a:xfrm>
          <a:prstGeom prst="rect">
            <a:avLst/>
          </a:prstGeom>
        </p:spPr>
      </p:pic>
      <p:sp>
        <p:nvSpPr>
          <p:cNvPr id="7" name="Rectangle 6">
            <a:extLst>
              <a:ext uri="{FF2B5EF4-FFF2-40B4-BE49-F238E27FC236}">
                <a16:creationId xmlns:a16="http://schemas.microsoft.com/office/drawing/2014/main" id="{C82768EE-63D9-9143-A9B8-AD8E7A31D049}"/>
              </a:ext>
            </a:extLst>
          </p:cNvPr>
          <p:cNvSpPr/>
          <p:nvPr/>
        </p:nvSpPr>
        <p:spPr>
          <a:xfrm>
            <a:off x="6781800" y="4092714"/>
            <a:ext cx="2286000" cy="707886"/>
          </a:xfrm>
          <a:prstGeom prst="rect">
            <a:avLst/>
          </a:prstGeom>
        </p:spPr>
        <p:txBody>
          <a:bodyPr wrap="square">
            <a:spAutoFit/>
          </a:bodyPr>
          <a:lstStyle/>
          <a:p>
            <a:pPr algn="r"/>
            <a:r>
              <a:rPr lang="en-US" sz="2000" dirty="0"/>
              <a:t>Alan Kay </a:t>
            </a:r>
          </a:p>
          <a:p>
            <a:pPr algn="r"/>
            <a:r>
              <a:rPr lang="en-US" sz="2000" dirty="0"/>
              <a:t>Computer Scientist</a:t>
            </a:r>
            <a:endParaRPr lang="en-VN" sz="2000" b="1" dirty="0"/>
          </a:p>
        </p:txBody>
      </p:sp>
    </p:spTree>
    <p:extLst>
      <p:ext uri="{BB962C8B-B14F-4D97-AF65-F5344CB8AC3E}">
        <p14:creationId xmlns:p14="http://schemas.microsoft.com/office/powerpoint/2010/main" val="116856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B00A-2615-3746-8093-3562660D4329}"/>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B0F6127-EB5F-E546-B487-640FBB4C96DB}"/>
              </a:ext>
            </a:extLst>
          </p:cNvPr>
          <p:cNvSpPr>
            <a:spLocks noGrp="1"/>
          </p:cNvSpPr>
          <p:nvPr>
            <p:ph idx="1"/>
          </p:nvPr>
        </p:nvSpPr>
        <p:spPr>
          <a:xfrm>
            <a:off x="457200" y="1142999"/>
            <a:ext cx="8458200" cy="5334001"/>
          </a:xfrm>
        </p:spPr>
        <p:txBody>
          <a:bodyPr>
            <a:normAutofit fontScale="77500" lnSpcReduction="20000"/>
          </a:bodyPr>
          <a:lstStyle/>
          <a:p>
            <a:r>
              <a:rPr lang="en-US" dirty="0">
                <a:solidFill>
                  <a:srgbClr val="CC0000"/>
                </a:solidFill>
              </a:rPr>
              <a:t>whichever, whenever, wherever, whoever </a:t>
            </a:r>
            <a:r>
              <a:rPr lang="en-US" dirty="0"/>
              <a:t>indicate general possibility</a:t>
            </a:r>
          </a:p>
          <a:p>
            <a:pPr lvl="1"/>
            <a:r>
              <a:rPr lang="en-US" dirty="0"/>
              <a:t>Original: </a:t>
            </a:r>
            <a:r>
              <a:rPr lang="en-US" sz="2900" dirty="0">
                <a:latin typeface="Courier" pitchFamily="2" charset="0"/>
              </a:rPr>
              <a:t>The program's format allows individual users to make changes. This can be done each time users encounter problems in implementing the program</a:t>
            </a:r>
            <a:r>
              <a:rPr lang="en-US" dirty="0"/>
              <a:t>.</a:t>
            </a:r>
          </a:p>
          <a:p>
            <a:pPr lvl="1"/>
            <a:r>
              <a:rPr lang="en-US" dirty="0"/>
              <a:t>Revision: </a:t>
            </a:r>
            <a:r>
              <a:rPr lang="en-US" dirty="0">
                <a:latin typeface="Courier" pitchFamily="2" charset="0"/>
              </a:rPr>
              <a:t>The program's format allows individual users to make changes whenever they encounter problems implementing the problem. </a:t>
            </a:r>
          </a:p>
          <a:p>
            <a:r>
              <a:rPr lang="en-US" dirty="0">
                <a:solidFill>
                  <a:srgbClr val="CC0000"/>
                </a:solidFill>
              </a:rPr>
              <a:t>more, less than </a:t>
            </a:r>
            <a:r>
              <a:rPr lang="en-US" dirty="0"/>
              <a:t>shows comparison of ideas</a:t>
            </a:r>
          </a:p>
          <a:p>
            <a:pPr lvl="1"/>
            <a:r>
              <a:rPr lang="en-US" dirty="0"/>
              <a:t>Original</a:t>
            </a:r>
            <a:r>
              <a:rPr lang="en-US" sz="2100" dirty="0"/>
              <a:t>:  </a:t>
            </a:r>
            <a:r>
              <a:rPr lang="en-US" dirty="0">
                <a:latin typeface="Courier" pitchFamily="2" charset="0"/>
              </a:rPr>
              <a:t>The beginner's manual contains few technical terms. However, the advanced manual contains several.</a:t>
            </a:r>
          </a:p>
          <a:p>
            <a:pPr lvl="1"/>
            <a:r>
              <a:rPr lang="en-US" sz="2900" dirty="0"/>
              <a:t>Revision: </a:t>
            </a:r>
            <a:r>
              <a:rPr lang="en-US" dirty="0">
                <a:latin typeface="Courier" pitchFamily="2" charset="0"/>
              </a:rPr>
              <a:t>The advanced manual contains more technical terms than the beginner’s manual.</a:t>
            </a:r>
          </a:p>
        </p:txBody>
      </p:sp>
      <p:sp>
        <p:nvSpPr>
          <p:cNvPr id="4" name="Slide Number Placeholder 3">
            <a:extLst>
              <a:ext uri="{FF2B5EF4-FFF2-40B4-BE49-F238E27FC236}">
                <a16:creationId xmlns:a16="http://schemas.microsoft.com/office/drawing/2014/main" id="{D55A9BF9-C473-9747-AF55-9C61D1EF85D1}"/>
              </a:ext>
            </a:extLst>
          </p:cNvPr>
          <p:cNvSpPr>
            <a:spLocks noGrp="1"/>
          </p:cNvSpPr>
          <p:nvPr>
            <p:ph type="sldNum" sz="quarter" idx="12"/>
          </p:nvPr>
        </p:nvSpPr>
        <p:spPr/>
        <p:txBody>
          <a:bodyPr/>
          <a:lstStyle/>
          <a:p>
            <a:fld id="{8C13379D-D487-4446-85FC-E9ED5B8B80F6}" type="slidenum">
              <a:rPr lang="en-US" smtClean="0"/>
              <a:pPr/>
              <a:t>50</a:t>
            </a:fld>
            <a:endParaRPr lang="en-US"/>
          </a:p>
        </p:txBody>
      </p:sp>
    </p:spTree>
    <p:extLst>
      <p:ext uri="{BB962C8B-B14F-4D97-AF65-F5344CB8AC3E}">
        <p14:creationId xmlns:p14="http://schemas.microsoft.com/office/powerpoint/2010/main" val="2146286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4085-635A-CF4A-B27A-E221BC57E6E8}"/>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1470ACB-5C06-2147-98C7-4511FABB3BB7}"/>
              </a:ext>
            </a:extLst>
          </p:cNvPr>
          <p:cNvSpPr>
            <a:spLocks noGrp="1"/>
          </p:cNvSpPr>
          <p:nvPr>
            <p:ph idx="1"/>
          </p:nvPr>
        </p:nvSpPr>
        <p:spPr/>
        <p:txBody>
          <a:bodyPr>
            <a:normAutofit/>
          </a:bodyPr>
          <a:lstStyle/>
          <a:p>
            <a:r>
              <a:rPr lang="en-US" dirty="0">
                <a:solidFill>
                  <a:srgbClr val="CC0000"/>
                </a:solidFill>
              </a:rPr>
              <a:t>who, whom, whose, that: persons</a:t>
            </a:r>
          </a:p>
          <a:p>
            <a:pPr lvl="1"/>
            <a:r>
              <a:rPr lang="en-US" dirty="0"/>
              <a:t>Original:  Peter </a:t>
            </a:r>
            <a:r>
              <a:rPr lang="en-US" dirty="0" err="1"/>
              <a:t>Tchaikowsky</a:t>
            </a:r>
            <a:r>
              <a:rPr lang="en-US" dirty="0"/>
              <a:t>, a Russian composer, lived from 1840 to 1893. He composed Peter and the Wolf.</a:t>
            </a:r>
          </a:p>
          <a:p>
            <a:pPr lvl="1"/>
            <a:r>
              <a:rPr lang="en-US" dirty="0"/>
              <a:t>Revision: Peter </a:t>
            </a:r>
            <a:r>
              <a:rPr lang="en-US" dirty="0" err="1"/>
              <a:t>Tchaikowsky</a:t>
            </a:r>
            <a:r>
              <a:rPr lang="en-US" dirty="0"/>
              <a:t>, a Russian composer </a:t>
            </a:r>
            <a:r>
              <a:rPr lang="en-US" dirty="0">
                <a:solidFill>
                  <a:srgbClr val="CC0000"/>
                </a:solidFill>
              </a:rPr>
              <a:t>who</a:t>
            </a:r>
            <a:r>
              <a:rPr lang="en-US" dirty="0"/>
              <a:t> lived from 1840 to 1893, composed Peter and the Wolf.</a:t>
            </a:r>
          </a:p>
          <a:p>
            <a:endParaRPr lang="en-VN" dirty="0"/>
          </a:p>
        </p:txBody>
      </p:sp>
      <p:sp>
        <p:nvSpPr>
          <p:cNvPr id="4" name="Slide Number Placeholder 3">
            <a:extLst>
              <a:ext uri="{FF2B5EF4-FFF2-40B4-BE49-F238E27FC236}">
                <a16:creationId xmlns:a16="http://schemas.microsoft.com/office/drawing/2014/main" id="{C3C2B62A-3022-CD41-8161-17BA0F7CC8BF}"/>
              </a:ext>
            </a:extLst>
          </p:cNvPr>
          <p:cNvSpPr>
            <a:spLocks noGrp="1"/>
          </p:cNvSpPr>
          <p:nvPr>
            <p:ph type="sldNum" sz="quarter" idx="12"/>
          </p:nvPr>
        </p:nvSpPr>
        <p:spPr/>
        <p:txBody>
          <a:bodyPr/>
          <a:lstStyle/>
          <a:p>
            <a:fld id="{8C13379D-D487-4446-85FC-E9ED5B8B80F6}" type="slidenum">
              <a:rPr lang="en-US" smtClean="0"/>
              <a:pPr/>
              <a:t>51</a:t>
            </a:fld>
            <a:endParaRPr lang="en-US"/>
          </a:p>
        </p:txBody>
      </p:sp>
    </p:spTree>
    <p:extLst>
      <p:ext uri="{BB962C8B-B14F-4D97-AF65-F5344CB8AC3E}">
        <p14:creationId xmlns:p14="http://schemas.microsoft.com/office/powerpoint/2010/main" val="91020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4085-635A-CF4A-B27A-E221BC57E6E8}"/>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1470ACB-5C06-2147-98C7-4511FABB3BB7}"/>
              </a:ext>
            </a:extLst>
          </p:cNvPr>
          <p:cNvSpPr>
            <a:spLocks noGrp="1"/>
          </p:cNvSpPr>
          <p:nvPr>
            <p:ph idx="1"/>
          </p:nvPr>
        </p:nvSpPr>
        <p:spPr/>
        <p:txBody>
          <a:bodyPr>
            <a:normAutofit/>
          </a:bodyPr>
          <a:lstStyle/>
          <a:p>
            <a:r>
              <a:rPr lang="en-US" dirty="0">
                <a:solidFill>
                  <a:srgbClr val="CC0000"/>
                </a:solidFill>
              </a:rPr>
              <a:t>that, which</a:t>
            </a:r>
            <a:r>
              <a:rPr lang="en-US" dirty="0"/>
              <a:t>: things</a:t>
            </a:r>
          </a:p>
          <a:p>
            <a:pPr lvl="1"/>
            <a:r>
              <a:rPr lang="en-US" dirty="0"/>
              <a:t>Original:  Peter and the Wolf is often performed for audiences of children. The composition uses different instruments to represent different characters.</a:t>
            </a:r>
          </a:p>
          <a:p>
            <a:pPr lvl="1"/>
            <a:r>
              <a:rPr lang="en-US" dirty="0"/>
              <a:t>Revision: Peter and the Wolf, </a:t>
            </a:r>
            <a:r>
              <a:rPr lang="en-US" dirty="0">
                <a:solidFill>
                  <a:srgbClr val="CC0000"/>
                </a:solidFill>
              </a:rPr>
              <a:t>which</a:t>
            </a:r>
            <a:r>
              <a:rPr lang="en-US" dirty="0"/>
              <a:t> uses different instruments to represent different characters, is often performed for audiences of children</a:t>
            </a:r>
            <a:endParaRPr lang="en-VN" dirty="0"/>
          </a:p>
        </p:txBody>
      </p:sp>
      <p:sp>
        <p:nvSpPr>
          <p:cNvPr id="4" name="Slide Number Placeholder 3">
            <a:extLst>
              <a:ext uri="{FF2B5EF4-FFF2-40B4-BE49-F238E27FC236}">
                <a16:creationId xmlns:a16="http://schemas.microsoft.com/office/drawing/2014/main" id="{C3C2B62A-3022-CD41-8161-17BA0F7CC8BF}"/>
              </a:ext>
            </a:extLst>
          </p:cNvPr>
          <p:cNvSpPr>
            <a:spLocks noGrp="1"/>
          </p:cNvSpPr>
          <p:nvPr>
            <p:ph type="sldNum" sz="quarter" idx="12"/>
          </p:nvPr>
        </p:nvSpPr>
        <p:spPr/>
        <p:txBody>
          <a:bodyPr/>
          <a:lstStyle/>
          <a:p>
            <a:fld id="{8C13379D-D487-4446-85FC-E9ED5B8B80F6}" type="slidenum">
              <a:rPr lang="en-US" smtClean="0"/>
              <a:pPr/>
              <a:t>52</a:t>
            </a:fld>
            <a:endParaRPr lang="en-US"/>
          </a:p>
        </p:txBody>
      </p:sp>
    </p:spTree>
    <p:extLst>
      <p:ext uri="{BB962C8B-B14F-4D97-AF65-F5344CB8AC3E}">
        <p14:creationId xmlns:p14="http://schemas.microsoft.com/office/powerpoint/2010/main" val="2847920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4085-635A-CF4A-B27A-E221BC57E6E8}"/>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1470ACB-5C06-2147-98C7-4511FABB3BB7}"/>
              </a:ext>
            </a:extLst>
          </p:cNvPr>
          <p:cNvSpPr>
            <a:spLocks noGrp="1"/>
          </p:cNvSpPr>
          <p:nvPr>
            <p:ph idx="1"/>
          </p:nvPr>
        </p:nvSpPr>
        <p:spPr>
          <a:xfrm>
            <a:off x="533400" y="1143000"/>
            <a:ext cx="8610600" cy="4983163"/>
          </a:xfrm>
        </p:spPr>
        <p:txBody>
          <a:bodyPr>
            <a:normAutofit/>
          </a:bodyPr>
          <a:lstStyle/>
          <a:p>
            <a:r>
              <a:rPr lang="en-US" dirty="0">
                <a:solidFill>
                  <a:srgbClr val="CC0000"/>
                </a:solidFill>
              </a:rPr>
              <a:t>which</a:t>
            </a:r>
            <a:r>
              <a:rPr lang="en-US" dirty="0"/>
              <a:t>: explanatory clause</a:t>
            </a:r>
          </a:p>
          <a:p>
            <a:pPr lvl="1"/>
            <a:r>
              <a:rPr lang="en-US" dirty="0"/>
              <a:t>Original:  The judges scored the performances using a new set of standards. This different method of scoring resulted in unanticipated victories for several new competitors.</a:t>
            </a:r>
          </a:p>
          <a:p>
            <a:pPr lvl="1"/>
            <a:r>
              <a:rPr lang="en-US" dirty="0"/>
              <a:t>Revision: The judges scored the performance using a new set of standards, </a:t>
            </a:r>
            <a:r>
              <a:rPr lang="en-US" dirty="0">
                <a:solidFill>
                  <a:srgbClr val="CC0000"/>
                </a:solidFill>
              </a:rPr>
              <a:t>which</a:t>
            </a:r>
            <a:r>
              <a:rPr lang="en-US" dirty="0"/>
              <a:t> resulted in unanticipated victories for several new competitors.</a:t>
            </a:r>
            <a:endParaRPr lang="en-VN" dirty="0"/>
          </a:p>
        </p:txBody>
      </p:sp>
      <p:sp>
        <p:nvSpPr>
          <p:cNvPr id="4" name="Slide Number Placeholder 3">
            <a:extLst>
              <a:ext uri="{FF2B5EF4-FFF2-40B4-BE49-F238E27FC236}">
                <a16:creationId xmlns:a16="http://schemas.microsoft.com/office/drawing/2014/main" id="{C3C2B62A-3022-CD41-8161-17BA0F7CC8BF}"/>
              </a:ext>
            </a:extLst>
          </p:cNvPr>
          <p:cNvSpPr>
            <a:spLocks noGrp="1"/>
          </p:cNvSpPr>
          <p:nvPr>
            <p:ph type="sldNum" sz="quarter" idx="12"/>
          </p:nvPr>
        </p:nvSpPr>
        <p:spPr/>
        <p:txBody>
          <a:bodyPr/>
          <a:lstStyle/>
          <a:p>
            <a:fld id="{8C13379D-D487-4446-85FC-E9ED5B8B80F6}" type="slidenum">
              <a:rPr lang="en-US" smtClean="0"/>
              <a:pPr/>
              <a:t>53</a:t>
            </a:fld>
            <a:endParaRPr lang="en-US"/>
          </a:p>
        </p:txBody>
      </p:sp>
    </p:spTree>
    <p:extLst>
      <p:ext uri="{BB962C8B-B14F-4D97-AF65-F5344CB8AC3E}">
        <p14:creationId xmlns:p14="http://schemas.microsoft.com/office/powerpoint/2010/main" val="379394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4085-635A-CF4A-B27A-E221BC57E6E8}"/>
              </a:ext>
            </a:extLst>
          </p:cNvPr>
          <p:cNvSpPr>
            <a:spLocks noGrp="1"/>
          </p:cNvSpPr>
          <p:nvPr>
            <p:ph type="title"/>
          </p:nvPr>
        </p:nvSpPr>
        <p:spPr/>
        <p:txBody>
          <a:bodyPr/>
          <a:lstStyle/>
          <a:p>
            <a:r>
              <a:rPr lang="en-VN" dirty="0"/>
              <a:t>Variety and Clarity</a:t>
            </a:r>
          </a:p>
        </p:txBody>
      </p:sp>
      <p:sp>
        <p:nvSpPr>
          <p:cNvPr id="3" name="Content Placeholder 2">
            <a:extLst>
              <a:ext uri="{FF2B5EF4-FFF2-40B4-BE49-F238E27FC236}">
                <a16:creationId xmlns:a16="http://schemas.microsoft.com/office/drawing/2014/main" id="{31470ACB-5C06-2147-98C7-4511FABB3BB7}"/>
              </a:ext>
            </a:extLst>
          </p:cNvPr>
          <p:cNvSpPr>
            <a:spLocks noGrp="1"/>
          </p:cNvSpPr>
          <p:nvPr>
            <p:ph idx="1"/>
          </p:nvPr>
        </p:nvSpPr>
        <p:spPr/>
        <p:txBody>
          <a:bodyPr>
            <a:normAutofit/>
          </a:bodyPr>
          <a:lstStyle/>
          <a:p>
            <a:r>
              <a:rPr lang="en-US" dirty="0">
                <a:solidFill>
                  <a:srgbClr val="CC0000"/>
                </a:solidFill>
              </a:rPr>
              <a:t>where</a:t>
            </a:r>
            <a:r>
              <a:rPr lang="en-US" dirty="0"/>
              <a:t>: place;  </a:t>
            </a:r>
            <a:r>
              <a:rPr lang="en-US" dirty="0">
                <a:solidFill>
                  <a:srgbClr val="CC0000"/>
                </a:solidFill>
              </a:rPr>
              <a:t>when</a:t>
            </a:r>
            <a:r>
              <a:rPr lang="en-US" dirty="0"/>
              <a:t>: time</a:t>
            </a:r>
          </a:p>
          <a:p>
            <a:pPr lvl="1"/>
            <a:r>
              <a:rPr lang="en-US" dirty="0"/>
              <a:t>Original:  A press conference is an ideal place to find out information. Many journalists meet, discuss, and question current political issues at a press conference.</a:t>
            </a:r>
          </a:p>
          <a:p>
            <a:pPr lvl="1"/>
            <a:r>
              <a:rPr lang="en-US" dirty="0"/>
              <a:t>Revision: a press conference where many journalists meet, discuss, and question current issues, is an ideal place to find out information.</a:t>
            </a:r>
          </a:p>
          <a:p>
            <a:endParaRPr lang="en-VN" dirty="0"/>
          </a:p>
        </p:txBody>
      </p:sp>
      <p:sp>
        <p:nvSpPr>
          <p:cNvPr id="4" name="Slide Number Placeholder 3">
            <a:extLst>
              <a:ext uri="{FF2B5EF4-FFF2-40B4-BE49-F238E27FC236}">
                <a16:creationId xmlns:a16="http://schemas.microsoft.com/office/drawing/2014/main" id="{C3C2B62A-3022-CD41-8161-17BA0F7CC8BF}"/>
              </a:ext>
            </a:extLst>
          </p:cNvPr>
          <p:cNvSpPr>
            <a:spLocks noGrp="1"/>
          </p:cNvSpPr>
          <p:nvPr>
            <p:ph type="sldNum" sz="quarter" idx="12"/>
          </p:nvPr>
        </p:nvSpPr>
        <p:spPr/>
        <p:txBody>
          <a:bodyPr/>
          <a:lstStyle/>
          <a:p>
            <a:fld id="{8C13379D-D487-4446-85FC-E9ED5B8B80F6}" type="slidenum">
              <a:rPr lang="en-US" smtClean="0"/>
              <a:pPr/>
              <a:t>54</a:t>
            </a:fld>
            <a:endParaRPr lang="en-US"/>
          </a:p>
        </p:txBody>
      </p:sp>
    </p:spTree>
    <p:extLst>
      <p:ext uri="{BB962C8B-B14F-4D97-AF65-F5344CB8AC3E}">
        <p14:creationId xmlns:p14="http://schemas.microsoft.com/office/powerpoint/2010/main" val="327614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3200" dirty="0">
                <a:solidFill>
                  <a:srgbClr val="C00000"/>
                </a:solidFill>
                <a:latin typeface="Arial" panose="020B0604020202020204" pitchFamily="34" charset="0"/>
                <a:cs typeface="Arial" panose="020B0604020202020204" pitchFamily="34" charset="0"/>
              </a:rPr>
              <a:t>COMMON GRAMMAR AND PUNCTUATION ERRORS</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55</a:t>
            </a:fld>
            <a:endParaRPr lang="en-US"/>
          </a:p>
        </p:txBody>
      </p:sp>
    </p:spTree>
    <p:extLst>
      <p:ext uri="{BB962C8B-B14F-4D97-AF65-F5344CB8AC3E}">
        <p14:creationId xmlns:p14="http://schemas.microsoft.com/office/powerpoint/2010/main" val="194914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a:xfrm>
            <a:off x="533400" y="1143000"/>
            <a:ext cx="8458200" cy="4983163"/>
          </a:xfrm>
        </p:spPr>
        <p:txBody>
          <a:bodyPr>
            <a:normAutofit fontScale="85000" lnSpcReduction="20000"/>
          </a:bodyPr>
          <a:lstStyle/>
          <a:p>
            <a:pPr marL="514350" indent="-514350">
              <a:buAutoNum type="arabicPeriod"/>
            </a:pPr>
            <a:r>
              <a:rPr lang="en-VN" dirty="0"/>
              <a:t>Subject – Verb agreement errors</a:t>
            </a:r>
          </a:p>
          <a:p>
            <a:r>
              <a:rPr lang="en-VN" dirty="0"/>
              <a:t>Example 1:</a:t>
            </a:r>
          </a:p>
          <a:p>
            <a:pPr lvl="1"/>
            <a:r>
              <a:rPr lang="en-VN" dirty="0"/>
              <a:t>Incorrect: </a:t>
            </a:r>
            <a:r>
              <a:rPr lang="en-US" dirty="0"/>
              <a:t>An important part of my life have been the people who stood by me</a:t>
            </a:r>
          </a:p>
          <a:p>
            <a:pPr lvl="1"/>
            <a:r>
              <a:rPr lang="en-US" dirty="0"/>
              <a:t>Correct: An important part of my life has been the people who stood by me.</a:t>
            </a:r>
          </a:p>
          <a:p>
            <a:r>
              <a:rPr lang="en-US" dirty="0"/>
              <a:t>Example 2</a:t>
            </a:r>
          </a:p>
          <a:p>
            <a:pPr lvl="1"/>
            <a:r>
              <a:rPr lang="en-US" dirty="0"/>
              <a:t>Incorrect: A huge number has been asked here</a:t>
            </a:r>
          </a:p>
          <a:p>
            <a:pPr lvl="1"/>
            <a:r>
              <a:rPr lang="en-US" dirty="0"/>
              <a:t>Correct: A huge number have been asked here</a:t>
            </a:r>
          </a:p>
          <a:p>
            <a:pPr lvl="1"/>
            <a:r>
              <a:rPr lang="en-US" dirty="0"/>
              <a:t>The number: singular, a number: plural</a:t>
            </a:r>
          </a:p>
          <a:p>
            <a:r>
              <a:rPr lang="en-US" dirty="0"/>
              <a:t>Example 3</a:t>
            </a:r>
          </a:p>
          <a:p>
            <a:pPr lvl="1"/>
            <a:r>
              <a:rPr lang="en-US" dirty="0"/>
              <a:t>Incorrect: Each of the women in the class were nurses</a:t>
            </a:r>
          </a:p>
          <a:p>
            <a:pPr lvl="1"/>
            <a:r>
              <a:rPr lang="en-US" dirty="0"/>
              <a:t>Correct: Each of the women in the class was nurse</a:t>
            </a:r>
          </a:p>
          <a:p>
            <a:endParaRPr lang="en-US" dirty="0"/>
          </a:p>
          <a:p>
            <a:pPr marL="0" indent="0">
              <a:buNone/>
            </a:pPr>
            <a:endParaRPr lang="en-VN" dirty="0"/>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56</a:t>
            </a:fld>
            <a:endParaRPr lang="en-US"/>
          </a:p>
        </p:txBody>
      </p:sp>
    </p:spTree>
    <p:extLst>
      <p:ext uri="{BB962C8B-B14F-4D97-AF65-F5344CB8AC3E}">
        <p14:creationId xmlns:p14="http://schemas.microsoft.com/office/powerpoint/2010/main" val="240906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p:txBody>
          <a:bodyPr>
            <a:normAutofit fontScale="92500" lnSpcReduction="10000"/>
          </a:bodyPr>
          <a:lstStyle/>
          <a:p>
            <a:pPr marL="0" indent="0">
              <a:buNone/>
            </a:pPr>
            <a:r>
              <a:rPr lang="en-VN" dirty="0"/>
              <a:t>2. Miss comma after introductory element</a:t>
            </a:r>
          </a:p>
          <a:p>
            <a:r>
              <a:rPr lang="en-VN" dirty="0"/>
              <a:t>Example 1:</a:t>
            </a:r>
          </a:p>
          <a:p>
            <a:pPr lvl="1"/>
            <a:r>
              <a:rPr lang="en-VN" dirty="0"/>
              <a:t>Incorrect: </a:t>
            </a:r>
            <a:r>
              <a:rPr lang="en-US" dirty="0"/>
              <a:t>In case you haven’t noticed my real name doesn’t appear in the article.</a:t>
            </a:r>
          </a:p>
          <a:p>
            <a:pPr lvl="1"/>
            <a:r>
              <a:rPr lang="en-US" dirty="0"/>
              <a:t>Correct: In case you haven’t noticed, my real name doesn’t appear in the article.</a:t>
            </a:r>
          </a:p>
          <a:p>
            <a:r>
              <a:rPr lang="en-US" dirty="0"/>
              <a:t>Example 2</a:t>
            </a:r>
          </a:p>
          <a:p>
            <a:pPr lvl="1"/>
            <a:r>
              <a:rPr lang="en-US" dirty="0"/>
              <a:t>Incorrect: Before she had time to think about it Sharon jumped into the icy pool.</a:t>
            </a:r>
          </a:p>
          <a:p>
            <a:pPr lvl="1"/>
            <a:r>
              <a:rPr lang="en-US" dirty="0"/>
              <a:t>Correct: Before she had time to think about it, Sharon jumped into the icy pool.</a:t>
            </a:r>
            <a:endParaRPr lang="en-VN" dirty="0"/>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57</a:t>
            </a:fld>
            <a:endParaRPr lang="en-US"/>
          </a:p>
        </p:txBody>
      </p:sp>
    </p:spTree>
    <p:extLst>
      <p:ext uri="{BB962C8B-B14F-4D97-AF65-F5344CB8AC3E}">
        <p14:creationId xmlns:p14="http://schemas.microsoft.com/office/powerpoint/2010/main" val="3818663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p:txBody>
          <a:bodyPr>
            <a:normAutofit/>
          </a:bodyPr>
          <a:lstStyle/>
          <a:p>
            <a:pPr marL="0" indent="0">
              <a:buNone/>
            </a:pPr>
            <a:r>
              <a:rPr lang="en-VN" dirty="0"/>
              <a:t>3. Misusing its and it’s</a:t>
            </a:r>
          </a:p>
          <a:p>
            <a:r>
              <a:rPr lang="en-VN" dirty="0"/>
              <a:t>Example 1:</a:t>
            </a:r>
          </a:p>
          <a:p>
            <a:pPr lvl="1"/>
            <a:r>
              <a:rPr lang="en-VN" dirty="0"/>
              <a:t>Incorrect: </a:t>
            </a:r>
            <a:r>
              <a:rPr lang="en-US" dirty="0"/>
              <a:t>I don’t believe its finally Friday</a:t>
            </a:r>
          </a:p>
          <a:p>
            <a:pPr lvl="1"/>
            <a:r>
              <a:rPr lang="en-US" dirty="0"/>
              <a:t>Correct: I don’t believe it’s (it is) finally Friday.</a:t>
            </a:r>
          </a:p>
          <a:p>
            <a:r>
              <a:rPr lang="en-US" dirty="0"/>
              <a:t>Example 2</a:t>
            </a:r>
          </a:p>
          <a:p>
            <a:pPr lvl="1"/>
            <a:r>
              <a:rPr lang="en-US" dirty="0"/>
              <a:t>Incorrect: The cat was licking it’s tail.</a:t>
            </a:r>
          </a:p>
          <a:p>
            <a:pPr lvl="1"/>
            <a:r>
              <a:rPr lang="en-US" dirty="0"/>
              <a:t>Correct: The cat was licking its tail.</a:t>
            </a:r>
            <a:endParaRPr lang="en-VN" dirty="0"/>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58</a:t>
            </a:fld>
            <a:endParaRPr lang="en-US"/>
          </a:p>
        </p:txBody>
      </p:sp>
    </p:spTree>
    <p:extLst>
      <p:ext uri="{BB962C8B-B14F-4D97-AF65-F5344CB8AC3E}">
        <p14:creationId xmlns:p14="http://schemas.microsoft.com/office/powerpoint/2010/main" val="256685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p:txBody>
          <a:bodyPr>
            <a:normAutofit fontScale="85000" lnSpcReduction="20000"/>
          </a:bodyPr>
          <a:lstStyle/>
          <a:p>
            <a:pPr marL="0" indent="0">
              <a:buNone/>
            </a:pPr>
            <a:r>
              <a:rPr lang="en-VN" dirty="0"/>
              <a:t>4. Ambiguous pronoun reference</a:t>
            </a:r>
          </a:p>
          <a:p>
            <a:r>
              <a:rPr lang="en-VN" dirty="0"/>
              <a:t>Example 1:</a:t>
            </a:r>
          </a:p>
          <a:p>
            <a:pPr lvl="1"/>
            <a:r>
              <a:rPr lang="en-VN" dirty="0"/>
              <a:t>Incorrect: </a:t>
            </a:r>
            <a:r>
              <a:rPr lang="en-US" dirty="0"/>
              <a:t>When Jonathan finally found his dog, he was so happy. (The dog or Jonathan?)</a:t>
            </a:r>
          </a:p>
          <a:p>
            <a:pPr lvl="1"/>
            <a:r>
              <a:rPr lang="en-US" dirty="0"/>
              <a:t>Correct: Jonathan was so happy when he finally found his dog.</a:t>
            </a:r>
          </a:p>
          <a:p>
            <a:r>
              <a:rPr lang="en-US" dirty="0"/>
              <a:t>Example 2</a:t>
            </a:r>
          </a:p>
          <a:p>
            <a:pPr lvl="1"/>
            <a:r>
              <a:rPr lang="en-US" dirty="0"/>
              <a:t>Incorrect: Don felt a lot of anger and bitterness as a result of Marie’s decision. This is what ended everything. (What ended everything? Don’s anger and bitterness or Marie’s decision?)</a:t>
            </a:r>
          </a:p>
          <a:p>
            <a:pPr lvl="1"/>
            <a:r>
              <a:rPr lang="en-US" dirty="0"/>
              <a:t>Correct: Don felt a lot of anger and bitterness as a result of Marie’s decision. Her choice ended everything.</a:t>
            </a:r>
            <a:endParaRPr lang="en-VN" dirty="0"/>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59</a:t>
            </a:fld>
            <a:endParaRPr lang="en-US"/>
          </a:p>
        </p:txBody>
      </p:sp>
    </p:spTree>
    <p:extLst>
      <p:ext uri="{BB962C8B-B14F-4D97-AF65-F5344CB8AC3E}">
        <p14:creationId xmlns:p14="http://schemas.microsoft.com/office/powerpoint/2010/main" val="354005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254-4739-0F44-94FB-0C294620E446}"/>
              </a:ext>
            </a:extLst>
          </p:cNvPr>
          <p:cNvSpPr>
            <a:spLocks noGrp="1"/>
          </p:cNvSpPr>
          <p:nvPr>
            <p:ph type="title"/>
          </p:nvPr>
        </p:nvSpPr>
        <p:spPr/>
        <p:txBody>
          <a:bodyPr/>
          <a:lstStyle/>
          <a:p>
            <a:r>
              <a:rPr lang="en-VN" dirty="0"/>
              <a:t>What is research</a:t>
            </a:r>
          </a:p>
        </p:txBody>
      </p:sp>
      <p:sp>
        <p:nvSpPr>
          <p:cNvPr id="3" name="Content Placeholder 2">
            <a:extLst>
              <a:ext uri="{FF2B5EF4-FFF2-40B4-BE49-F238E27FC236}">
                <a16:creationId xmlns:a16="http://schemas.microsoft.com/office/drawing/2014/main" id="{735054D7-DB9A-604F-B437-9594AAC0EA3E}"/>
              </a:ext>
            </a:extLst>
          </p:cNvPr>
          <p:cNvSpPr>
            <a:spLocks noGrp="1"/>
          </p:cNvSpPr>
          <p:nvPr>
            <p:ph idx="1"/>
          </p:nvPr>
        </p:nvSpPr>
        <p:spPr>
          <a:xfrm>
            <a:off x="533400" y="1143000"/>
            <a:ext cx="8153400" cy="4983163"/>
          </a:xfrm>
        </p:spPr>
        <p:txBody>
          <a:bodyPr>
            <a:normAutofit/>
          </a:bodyPr>
          <a:lstStyle/>
          <a:p>
            <a:r>
              <a:rPr lang="en-VN" dirty="0"/>
              <a:t>Cambridge dictionary</a:t>
            </a:r>
            <a:endParaRPr lang="en-VN" sz="2400" dirty="0">
              <a:latin typeface="Courier" pitchFamily="2" charset="0"/>
            </a:endParaRPr>
          </a:p>
          <a:p>
            <a:pPr marL="0" indent="0">
              <a:buNone/>
            </a:pPr>
            <a:r>
              <a:rPr lang="en-VN" sz="2400" dirty="0"/>
              <a:t>a detailed study of a subject, especially in order to discover (new) information or reach a (new) understanding</a:t>
            </a:r>
          </a:p>
          <a:p>
            <a:endParaRPr lang="en-VN" sz="2400" dirty="0">
              <a:latin typeface="Courier" pitchFamily="2" charset="0"/>
            </a:endParaRPr>
          </a:p>
          <a:p>
            <a:r>
              <a:rPr lang="en-US" dirty="0"/>
              <a:t>Research Whisperer</a:t>
            </a:r>
          </a:p>
          <a:p>
            <a:pPr marL="0" indent="0">
              <a:buNone/>
            </a:pPr>
            <a:r>
              <a:rPr lang="en-US" sz="2400" dirty="0"/>
              <a:t>Research is defined as the creation of new knowledge and/or the use of existing knowledge in a new and creative way to generate new concepts, methodologies and understandings</a:t>
            </a:r>
            <a:endParaRPr lang="en-VN" sz="2400" dirty="0"/>
          </a:p>
        </p:txBody>
      </p:sp>
      <p:sp>
        <p:nvSpPr>
          <p:cNvPr id="4" name="Slide Number Placeholder 3">
            <a:extLst>
              <a:ext uri="{FF2B5EF4-FFF2-40B4-BE49-F238E27FC236}">
                <a16:creationId xmlns:a16="http://schemas.microsoft.com/office/drawing/2014/main" id="{B044939E-F022-FF41-8502-958E80288554}"/>
              </a:ext>
            </a:extLst>
          </p:cNvPr>
          <p:cNvSpPr>
            <a:spLocks noGrp="1"/>
          </p:cNvSpPr>
          <p:nvPr>
            <p:ph type="sldNum" sz="quarter" idx="12"/>
          </p:nvPr>
        </p:nvSpPr>
        <p:spPr/>
        <p:txBody>
          <a:bodyPr/>
          <a:lstStyle/>
          <a:p>
            <a:fld id="{8C13379D-D487-4446-85FC-E9ED5B8B80F6}" type="slidenum">
              <a:rPr lang="en-US" smtClean="0"/>
              <a:pPr/>
              <a:t>6</a:t>
            </a:fld>
            <a:endParaRPr lang="en-US"/>
          </a:p>
        </p:txBody>
      </p:sp>
    </p:spTree>
    <p:extLst>
      <p:ext uri="{BB962C8B-B14F-4D97-AF65-F5344CB8AC3E}">
        <p14:creationId xmlns:p14="http://schemas.microsoft.com/office/powerpoint/2010/main" val="1715066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a:xfrm>
            <a:off x="533400" y="1143000"/>
            <a:ext cx="8153400" cy="5410200"/>
          </a:xfrm>
        </p:spPr>
        <p:txBody>
          <a:bodyPr>
            <a:normAutofit fontScale="77500" lnSpcReduction="20000"/>
          </a:bodyPr>
          <a:lstStyle/>
          <a:p>
            <a:pPr marL="0" indent="0">
              <a:buNone/>
            </a:pPr>
            <a:r>
              <a:rPr lang="en-VN" dirty="0"/>
              <a:t>5. Lack of parallel structure</a:t>
            </a:r>
          </a:p>
          <a:p>
            <a:r>
              <a:rPr lang="en-VN" dirty="0"/>
              <a:t>Example 1:</a:t>
            </a:r>
          </a:p>
          <a:p>
            <a:pPr lvl="1"/>
            <a:r>
              <a:rPr lang="en-VN" dirty="0"/>
              <a:t>Incorrect: </a:t>
            </a:r>
            <a:r>
              <a:rPr lang="en-US" dirty="0"/>
              <a:t>He wanted to learn more about careers in programming, engineering, biochemist, and research scientist.</a:t>
            </a:r>
          </a:p>
          <a:p>
            <a:pPr lvl="1"/>
            <a:r>
              <a:rPr lang="en-US" dirty="0"/>
              <a:t>Correct: He wanted to learn more about careers in programming, engineering, biochemist, and researching scientist.</a:t>
            </a:r>
          </a:p>
          <a:p>
            <a:r>
              <a:rPr lang="en-US" dirty="0"/>
              <a:t>Example 2</a:t>
            </a:r>
          </a:p>
          <a:p>
            <a:pPr lvl="1" fontAlgn="base"/>
            <a:r>
              <a:rPr lang="en-US" dirty="0"/>
              <a:t>Incorrect: The key directives of his boss were clear:</a:t>
            </a:r>
          </a:p>
          <a:p>
            <a:pPr lvl="2" fontAlgn="base"/>
            <a:r>
              <a:rPr lang="en-US" dirty="0"/>
              <a:t>Meet monthly sales quotas.</a:t>
            </a:r>
          </a:p>
          <a:p>
            <a:pPr lvl="2" fontAlgn="base"/>
            <a:r>
              <a:rPr lang="en-US" dirty="0"/>
              <a:t>Aggressive marketing techniques.</a:t>
            </a:r>
          </a:p>
          <a:p>
            <a:pPr lvl="2" fontAlgn="base"/>
            <a:r>
              <a:rPr lang="en-US" dirty="0"/>
              <a:t>Reporting in every day.</a:t>
            </a:r>
          </a:p>
          <a:p>
            <a:pPr lvl="1" fontAlgn="base"/>
            <a:r>
              <a:rPr lang="en-US" dirty="0"/>
              <a:t>Correct: The key directives of his boss were clear:</a:t>
            </a:r>
          </a:p>
          <a:p>
            <a:pPr lvl="2" fontAlgn="base"/>
            <a:r>
              <a:rPr lang="en-US" dirty="0"/>
              <a:t>Meet monthly sales quotas.</a:t>
            </a:r>
          </a:p>
          <a:p>
            <a:pPr lvl="2" fontAlgn="base"/>
            <a:r>
              <a:rPr lang="en-US" dirty="0"/>
              <a:t>Aggressive marketing techniques.</a:t>
            </a:r>
          </a:p>
          <a:p>
            <a:pPr lvl="2" fontAlgn="base"/>
            <a:r>
              <a:rPr lang="en-US" dirty="0"/>
              <a:t>Report in every day.</a:t>
            </a:r>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60</a:t>
            </a:fld>
            <a:endParaRPr lang="en-US"/>
          </a:p>
        </p:txBody>
      </p:sp>
    </p:spTree>
    <p:extLst>
      <p:ext uri="{BB962C8B-B14F-4D97-AF65-F5344CB8AC3E}">
        <p14:creationId xmlns:p14="http://schemas.microsoft.com/office/powerpoint/2010/main" val="1094804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a:xfrm>
            <a:off x="533400" y="1143000"/>
            <a:ext cx="8153400" cy="5410200"/>
          </a:xfrm>
        </p:spPr>
        <p:txBody>
          <a:bodyPr>
            <a:normAutofit fontScale="92500" lnSpcReduction="20000"/>
          </a:bodyPr>
          <a:lstStyle/>
          <a:p>
            <a:pPr marL="0" indent="0">
              <a:buNone/>
            </a:pPr>
            <a:r>
              <a:rPr lang="en-VN" dirty="0"/>
              <a:t>6. Daling modifier: the intented subject or the modifier is missing from the sentence, an instead another subject appears in its place</a:t>
            </a:r>
          </a:p>
          <a:p>
            <a:r>
              <a:rPr lang="en-VN" dirty="0"/>
              <a:t>Example 1:</a:t>
            </a:r>
          </a:p>
          <a:p>
            <a:pPr lvl="1"/>
            <a:r>
              <a:rPr lang="en-US" dirty="0"/>
              <a:t>Incorrect: While driving to work, a car accident was witnessed on the highway.</a:t>
            </a:r>
          </a:p>
          <a:p>
            <a:pPr lvl="1"/>
            <a:r>
              <a:rPr lang="en-US" dirty="0"/>
              <a:t>Correct: While driving to work, Jane witnessed a car accident on the highway.</a:t>
            </a:r>
          </a:p>
          <a:p>
            <a:r>
              <a:rPr lang="en-VN" dirty="0"/>
              <a:t>Example 2:</a:t>
            </a:r>
          </a:p>
          <a:p>
            <a:pPr lvl="1"/>
            <a:r>
              <a:rPr lang="en-US" dirty="0"/>
              <a:t>Incorrect: Having finished the assignment, the TV was turned on</a:t>
            </a:r>
          </a:p>
          <a:p>
            <a:pPr lvl="1"/>
            <a:r>
              <a:rPr lang="en-US" dirty="0"/>
              <a:t>Correct: Having finished the assignment, Jill turned on the TV.</a:t>
            </a:r>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61</a:t>
            </a:fld>
            <a:endParaRPr lang="en-US"/>
          </a:p>
        </p:txBody>
      </p:sp>
    </p:spTree>
    <p:extLst>
      <p:ext uri="{BB962C8B-B14F-4D97-AF65-F5344CB8AC3E}">
        <p14:creationId xmlns:p14="http://schemas.microsoft.com/office/powerpoint/2010/main" val="312425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593C-20E9-1C47-92E6-13E5F7EA440F}"/>
              </a:ext>
            </a:extLst>
          </p:cNvPr>
          <p:cNvSpPr>
            <a:spLocks noGrp="1"/>
          </p:cNvSpPr>
          <p:nvPr>
            <p:ph type="title"/>
          </p:nvPr>
        </p:nvSpPr>
        <p:spPr/>
        <p:txBody>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9312DD8B-4EE4-D345-95D4-538A9A5D28EC}"/>
              </a:ext>
            </a:extLst>
          </p:cNvPr>
          <p:cNvSpPr>
            <a:spLocks noGrp="1"/>
          </p:cNvSpPr>
          <p:nvPr>
            <p:ph idx="1"/>
          </p:nvPr>
        </p:nvSpPr>
        <p:spPr/>
        <p:txBody>
          <a:bodyPr/>
          <a:lstStyle/>
          <a:p>
            <a:pPr marL="0" indent="0">
              <a:buNone/>
            </a:pPr>
            <a:r>
              <a:rPr lang="en-VN" dirty="0"/>
              <a:t>6. Daling modifier – Revise the following sentences:</a:t>
            </a:r>
          </a:p>
          <a:p>
            <a:r>
              <a:rPr lang="en-US" sz="2800" dirty="0"/>
              <a:t>Having arrived late for practice, a written excuse was needed.</a:t>
            </a:r>
          </a:p>
          <a:p>
            <a:r>
              <a:rPr lang="en-US" sz="2800" dirty="0"/>
              <a:t>Without knowing his name, it was difficult to introduce him.</a:t>
            </a:r>
          </a:p>
          <a:p>
            <a:r>
              <a:rPr lang="en-US" sz="2800" dirty="0"/>
              <a:t>To improve his results, the experiment was done again.</a:t>
            </a:r>
            <a:endParaRPr lang="en-VN" sz="2800" dirty="0"/>
          </a:p>
          <a:p>
            <a:endParaRPr lang="en-VN" dirty="0"/>
          </a:p>
        </p:txBody>
      </p:sp>
      <p:sp>
        <p:nvSpPr>
          <p:cNvPr id="4" name="Slide Number Placeholder 3">
            <a:extLst>
              <a:ext uri="{FF2B5EF4-FFF2-40B4-BE49-F238E27FC236}">
                <a16:creationId xmlns:a16="http://schemas.microsoft.com/office/drawing/2014/main" id="{A25E9AC1-1767-C54C-98AA-8FE863F74B9A}"/>
              </a:ext>
            </a:extLst>
          </p:cNvPr>
          <p:cNvSpPr>
            <a:spLocks noGrp="1"/>
          </p:cNvSpPr>
          <p:nvPr>
            <p:ph type="sldNum" sz="quarter" idx="12"/>
          </p:nvPr>
        </p:nvSpPr>
        <p:spPr/>
        <p:txBody>
          <a:bodyPr/>
          <a:lstStyle/>
          <a:p>
            <a:fld id="{8C13379D-D487-4446-85FC-E9ED5B8B80F6}" type="slidenum">
              <a:rPr lang="en-US" smtClean="0"/>
              <a:pPr/>
              <a:t>62</a:t>
            </a:fld>
            <a:endParaRPr lang="en-US"/>
          </a:p>
        </p:txBody>
      </p:sp>
    </p:spTree>
    <p:extLst>
      <p:ext uri="{BB962C8B-B14F-4D97-AF65-F5344CB8AC3E}">
        <p14:creationId xmlns:p14="http://schemas.microsoft.com/office/powerpoint/2010/main" val="2101920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98A6-9484-0F48-8E58-10539EFA6D7E}"/>
              </a:ext>
            </a:extLst>
          </p:cNvPr>
          <p:cNvSpPr>
            <a:spLocks noGrp="1"/>
          </p:cNvSpPr>
          <p:nvPr>
            <p:ph type="title"/>
          </p:nvPr>
        </p:nvSpPr>
        <p:spPr/>
        <p:txBody>
          <a:bodyPr>
            <a:normAutofit/>
          </a:bodyPr>
          <a:lstStyle/>
          <a:p>
            <a:r>
              <a:rPr lang="en-US" dirty="0"/>
              <a:t>Common grammar and punctuation errors</a:t>
            </a:r>
            <a:endParaRPr lang="en-VN" dirty="0"/>
          </a:p>
        </p:txBody>
      </p:sp>
      <p:sp>
        <p:nvSpPr>
          <p:cNvPr id="3" name="Content Placeholder 2">
            <a:extLst>
              <a:ext uri="{FF2B5EF4-FFF2-40B4-BE49-F238E27FC236}">
                <a16:creationId xmlns:a16="http://schemas.microsoft.com/office/drawing/2014/main" id="{A3BD02B4-6816-234D-9C21-067BA00A7233}"/>
              </a:ext>
            </a:extLst>
          </p:cNvPr>
          <p:cNvSpPr>
            <a:spLocks noGrp="1"/>
          </p:cNvSpPr>
          <p:nvPr>
            <p:ph idx="1"/>
          </p:nvPr>
        </p:nvSpPr>
        <p:spPr>
          <a:xfrm>
            <a:off x="533400" y="1143000"/>
            <a:ext cx="8153400" cy="5410200"/>
          </a:xfrm>
        </p:spPr>
        <p:txBody>
          <a:bodyPr>
            <a:normAutofit fontScale="92500" lnSpcReduction="10000"/>
          </a:bodyPr>
          <a:lstStyle/>
          <a:p>
            <a:pPr marL="0" indent="0">
              <a:buNone/>
            </a:pPr>
            <a:r>
              <a:rPr lang="en-VN" dirty="0"/>
              <a:t>7. The Oxford comma</a:t>
            </a:r>
          </a:p>
          <a:p>
            <a:r>
              <a:rPr lang="en-VN" dirty="0"/>
              <a:t>The comma before the final item in a list: standard in Bristish writing</a:t>
            </a:r>
          </a:p>
          <a:p>
            <a:r>
              <a:rPr lang="en-VN" dirty="0"/>
              <a:t>US writing: skip the last comma, especially in journalism</a:t>
            </a:r>
          </a:p>
          <a:p>
            <a:r>
              <a:rPr lang="en-VN" dirty="0"/>
              <a:t>It’s a matter of preference, no right or wrong when it comes to the Oxford comma</a:t>
            </a:r>
          </a:p>
          <a:p>
            <a:r>
              <a:rPr lang="en-VN" dirty="0"/>
              <a:t>Example:</a:t>
            </a:r>
          </a:p>
          <a:p>
            <a:pPr lvl="1"/>
            <a:r>
              <a:rPr lang="en-VN" dirty="0"/>
              <a:t>Oxford comma: </a:t>
            </a:r>
            <a:r>
              <a:rPr lang="en-US" dirty="0"/>
              <a:t>My favorite foods are pizza, spaghetti, and steak</a:t>
            </a:r>
          </a:p>
          <a:p>
            <a:pPr lvl="1"/>
            <a:r>
              <a:rPr lang="en-VN" dirty="0"/>
              <a:t>without Oxford comma: </a:t>
            </a:r>
            <a:r>
              <a:rPr lang="en-US" dirty="0"/>
              <a:t>My favorite foods are pizza, spaghetti and steak</a:t>
            </a:r>
          </a:p>
          <a:p>
            <a:pPr lvl="1"/>
            <a:endParaRPr lang="en-US" dirty="0"/>
          </a:p>
        </p:txBody>
      </p:sp>
      <p:sp>
        <p:nvSpPr>
          <p:cNvPr id="4" name="Slide Number Placeholder 3">
            <a:extLst>
              <a:ext uri="{FF2B5EF4-FFF2-40B4-BE49-F238E27FC236}">
                <a16:creationId xmlns:a16="http://schemas.microsoft.com/office/drawing/2014/main" id="{D894D8C3-984B-DD42-B2CE-1E8D820234CC}"/>
              </a:ext>
            </a:extLst>
          </p:cNvPr>
          <p:cNvSpPr>
            <a:spLocks noGrp="1"/>
          </p:cNvSpPr>
          <p:nvPr>
            <p:ph type="sldNum" sz="quarter" idx="12"/>
          </p:nvPr>
        </p:nvSpPr>
        <p:spPr/>
        <p:txBody>
          <a:bodyPr/>
          <a:lstStyle/>
          <a:p>
            <a:fld id="{8C13379D-D487-4446-85FC-E9ED5B8B80F6}" type="slidenum">
              <a:rPr lang="en-US" smtClean="0"/>
              <a:pPr/>
              <a:t>63</a:t>
            </a:fld>
            <a:endParaRPr lang="en-US"/>
          </a:p>
        </p:txBody>
      </p:sp>
    </p:spTree>
    <p:extLst>
      <p:ext uri="{BB962C8B-B14F-4D97-AF65-F5344CB8AC3E}">
        <p14:creationId xmlns:p14="http://schemas.microsoft.com/office/powerpoint/2010/main" val="3732273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4000" dirty="0">
                <a:solidFill>
                  <a:srgbClr val="C00000"/>
                </a:solidFill>
                <a:latin typeface="Arial" panose="020B0604020202020204" pitchFamily="34" charset="0"/>
                <a:cs typeface="Arial" panose="020B0604020202020204" pitchFamily="34" charset="0"/>
              </a:rPr>
              <a:t>EDITING &amp; PROOFREADING</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64</a:t>
            </a:fld>
            <a:endParaRPr lang="en-US"/>
          </a:p>
        </p:txBody>
      </p:sp>
    </p:spTree>
    <p:extLst>
      <p:ext uri="{BB962C8B-B14F-4D97-AF65-F5344CB8AC3E}">
        <p14:creationId xmlns:p14="http://schemas.microsoft.com/office/powerpoint/2010/main" val="120530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6162-17A6-994B-A0CB-B7C2CD092554}"/>
              </a:ext>
            </a:extLst>
          </p:cNvPr>
          <p:cNvSpPr>
            <a:spLocks noGrp="1"/>
          </p:cNvSpPr>
          <p:nvPr>
            <p:ph type="title"/>
          </p:nvPr>
        </p:nvSpPr>
        <p:spPr/>
        <p:txBody>
          <a:bodyPr>
            <a:normAutofit/>
          </a:bodyPr>
          <a:lstStyle/>
          <a:p>
            <a:r>
              <a:rPr lang="en-US" dirty="0"/>
              <a:t>Editing and proofreading strategies</a:t>
            </a:r>
            <a:endParaRPr lang="en-VN" dirty="0"/>
          </a:p>
        </p:txBody>
      </p:sp>
      <p:sp>
        <p:nvSpPr>
          <p:cNvPr id="3" name="Content Placeholder 2">
            <a:extLst>
              <a:ext uri="{FF2B5EF4-FFF2-40B4-BE49-F238E27FC236}">
                <a16:creationId xmlns:a16="http://schemas.microsoft.com/office/drawing/2014/main" id="{96602D9F-2E5D-C045-BD4F-368FC93DBA20}"/>
              </a:ext>
            </a:extLst>
          </p:cNvPr>
          <p:cNvSpPr>
            <a:spLocks noGrp="1"/>
          </p:cNvSpPr>
          <p:nvPr>
            <p:ph idx="1"/>
          </p:nvPr>
        </p:nvSpPr>
        <p:spPr/>
        <p:txBody>
          <a:bodyPr/>
          <a:lstStyle/>
          <a:p>
            <a:r>
              <a:rPr lang="en-VN" dirty="0"/>
              <a:t>Same: both demands close and careful reading</a:t>
            </a:r>
          </a:p>
          <a:p>
            <a:r>
              <a:rPr lang="en-VN" dirty="0"/>
              <a:t>Different: two different stages of the revision stage, using different techniques</a:t>
            </a:r>
          </a:p>
          <a:p>
            <a:r>
              <a:rPr lang="en-VN" dirty="0"/>
              <a:t>General strategies</a:t>
            </a:r>
          </a:p>
          <a:p>
            <a:pPr lvl="1"/>
            <a:r>
              <a:rPr lang="en-VN" dirty="0"/>
              <a:t>Get some distance from the text</a:t>
            </a:r>
          </a:p>
          <a:p>
            <a:pPr lvl="1"/>
            <a:r>
              <a:rPr lang="en-VN" dirty="0"/>
              <a:t>Find a quiet place to work</a:t>
            </a:r>
          </a:p>
          <a:p>
            <a:pPr lvl="1"/>
            <a:r>
              <a:rPr lang="en-VN" dirty="0"/>
              <a:t>Try chaning the look of the document</a:t>
            </a:r>
          </a:p>
          <a:p>
            <a:pPr lvl="1"/>
            <a:r>
              <a:rPr lang="en-VN" dirty="0"/>
              <a:t>Use ruler or page, card to read line by line</a:t>
            </a:r>
          </a:p>
        </p:txBody>
      </p:sp>
      <p:sp>
        <p:nvSpPr>
          <p:cNvPr id="4" name="Slide Number Placeholder 3">
            <a:extLst>
              <a:ext uri="{FF2B5EF4-FFF2-40B4-BE49-F238E27FC236}">
                <a16:creationId xmlns:a16="http://schemas.microsoft.com/office/drawing/2014/main" id="{08A07123-10A5-BD42-8E69-3D56B8011148}"/>
              </a:ext>
            </a:extLst>
          </p:cNvPr>
          <p:cNvSpPr>
            <a:spLocks noGrp="1"/>
          </p:cNvSpPr>
          <p:nvPr>
            <p:ph type="sldNum" sz="quarter" idx="12"/>
          </p:nvPr>
        </p:nvSpPr>
        <p:spPr/>
        <p:txBody>
          <a:bodyPr/>
          <a:lstStyle/>
          <a:p>
            <a:fld id="{8C13379D-D487-4446-85FC-E9ED5B8B80F6}" type="slidenum">
              <a:rPr lang="en-US" smtClean="0"/>
              <a:pPr/>
              <a:t>65</a:t>
            </a:fld>
            <a:endParaRPr lang="en-US"/>
          </a:p>
        </p:txBody>
      </p:sp>
    </p:spTree>
    <p:extLst>
      <p:ext uri="{BB962C8B-B14F-4D97-AF65-F5344CB8AC3E}">
        <p14:creationId xmlns:p14="http://schemas.microsoft.com/office/powerpoint/2010/main" val="279450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310D-F570-CA4A-9249-993BEC6B90A1}"/>
              </a:ext>
            </a:extLst>
          </p:cNvPr>
          <p:cNvSpPr>
            <a:spLocks noGrp="1"/>
          </p:cNvSpPr>
          <p:nvPr>
            <p:ph type="title"/>
          </p:nvPr>
        </p:nvSpPr>
        <p:spPr/>
        <p:txBody>
          <a:bodyPr/>
          <a:lstStyle/>
          <a:p>
            <a:r>
              <a:rPr lang="en-VN" dirty="0"/>
              <a:t>Editing</a:t>
            </a:r>
          </a:p>
        </p:txBody>
      </p:sp>
      <p:sp>
        <p:nvSpPr>
          <p:cNvPr id="3" name="Content Placeholder 2">
            <a:extLst>
              <a:ext uri="{FF2B5EF4-FFF2-40B4-BE49-F238E27FC236}">
                <a16:creationId xmlns:a16="http://schemas.microsoft.com/office/drawing/2014/main" id="{E2563EAD-2D5F-F644-B199-7F61020A5446}"/>
              </a:ext>
            </a:extLst>
          </p:cNvPr>
          <p:cNvSpPr>
            <a:spLocks noGrp="1"/>
          </p:cNvSpPr>
          <p:nvPr>
            <p:ph idx="1"/>
          </p:nvPr>
        </p:nvSpPr>
        <p:spPr>
          <a:xfrm>
            <a:off x="533400" y="1143000"/>
            <a:ext cx="8382000" cy="4983163"/>
          </a:xfrm>
        </p:spPr>
        <p:txBody>
          <a:bodyPr>
            <a:normAutofit fontScale="92500" lnSpcReduction="10000"/>
          </a:bodyPr>
          <a:lstStyle/>
          <a:p>
            <a:r>
              <a:rPr lang="en-VN" dirty="0"/>
              <a:t>Begin as soon as you finish the first draft</a:t>
            </a:r>
          </a:p>
          <a:p>
            <a:r>
              <a:rPr lang="en-VN" dirty="0"/>
              <a:t>Reread the draft to see whether the paper is well organized, the tranistion between paragraphs are smooth, etc.</a:t>
            </a:r>
          </a:p>
          <a:p>
            <a:r>
              <a:rPr lang="en-VN" dirty="0"/>
              <a:t>Edit on several levels</a:t>
            </a:r>
          </a:p>
          <a:p>
            <a:pPr lvl="1"/>
            <a:r>
              <a:rPr lang="en-VN" dirty="0"/>
              <a:t>Content: </a:t>
            </a:r>
          </a:p>
          <a:p>
            <a:pPr lvl="2"/>
            <a:r>
              <a:rPr lang="en-VN" dirty="0"/>
              <a:t>Have you done everything the assignment/goal requires?</a:t>
            </a:r>
          </a:p>
          <a:p>
            <a:pPr lvl="2"/>
            <a:r>
              <a:rPr lang="en-VN" dirty="0"/>
              <a:t>Are the claims make accurate?</a:t>
            </a:r>
          </a:p>
          <a:p>
            <a:pPr lvl="2"/>
            <a:r>
              <a:rPr lang="en-VN" dirty="0"/>
              <a:t>Is all information in your paper relevant to the assignment/goal?</a:t>
            </a:r>
          </a:p>
          <a:p>
            <a:pPr lvl="2"/>
            <a:r>
              <a:rPr lang="en-VN" dirty="0"/>
              <a:t>Have you supported each point with adequate evidence?</a:t>
            </a:r>
          </a:p>
          <a:p>
            <a:pPr lvl="2"/>
            <a:endParaRPr lang="en-VN" dirty="0"/>
          </a:p>
          <a:p>
            <a:pPr lvl="2"/>
            <a:endParaRPr lang="en-VN" dirty="0"/>
          </a:p>
        </p:txBody>
      </p:sp>
      <p:sp>
        <p:nvSpPr>
          <p:cNvPr id="4" name="Slide Number Placeholder 3">
            <a:extLst>
              <a:ext uri="{FF2B5EF4-FFF2-40B4-BE49-F238E27FC236}">
                <a16:creationId xmlns:a16="http://schemas.microsoft.com/office/drawing/2014/main" id="{0C025410-07BC-7546-99F0-F4D7132D1645}"/>
              </a:ext>
            </a:extLst>
          </p:cNvPr>
          <p:cNvSpPr>
            <a:spLocks noGrp="1"/>
          </p:cNvSpPr>
          <p:nvPr>
            <p:ph type="sldNum" sz="quarter" idx="12"/>
          </p:nvPr>
        </p:nvSpPr>
        <p:spPr/>
        <p:txBody>
          <a:bodyPr/>
          <a:lstStyle/>
          <a:p>
            <a:fld id="{8C13379D-D487-4446-85FC-E9ED5B8B80F6}" type="slidenum">
              <a:rPr lang="en-US" smtClean="0"/>
              <a:pPr/>
              <a:t>66</a:t>
            </a:fld>
            <a:endParaRPr lang="en-US"/>
          </a:p>
        </p:txBody>
      </p:sp>
    </p:spTree>
    <p:extLst>
      <p:ext uri="{BB962C8B-B14F-4D97-AF65-F5344CB8AC3E}">
        <p14:creationId xmlns:p14="http://schemas.microsoft.com/office/powerpoint/2010/main" val="2750721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310D-F570-CA4A-9249-993BEC6B90A1}"/>
              </a:ext>
            </a:extLst>
          </p:cNvPr>
          <p:cNvSpPr>
            <a:spLocks noGrp="1"/>
          </p:cNvSpPr>
          <p:nvPr>
            <p:ph type="title"/>
          </p:nvPr>
        </p:nvSpPr>
        <p:spPr/>
        <p:txBody>
          <a:bodyPr/>
          <a:lstStyle/>
          <a:p>
            <a:r>
              <a:rPr lang="en-VN" dirty="0"/>
              <a:t>Editing</a:t>
            </a:r>
          </a:p>
        </p:txBody>
      </p:sp>
      <p:sp>
        <p:nvSpPr>
          <p:cNvPr id="3" name="Content Placeholder 2">
            <a:extLst>
              <a:ext uri="{FF2B5EF4-FFF2-40B4-BE49-F238E27FC236}">
                <a16:creationId xmlns:a16="http://schemas.microsoft.com/office/drawing/2014/main" id="{E2563EAD-2D5F-F644-B199-7F61020A5446}"/>
              </a:ext>
            </a:extLst>
          </p:cNvPr>
          <p:cNvSpPr>
            <a:spLocks noGrp="1"/>
          </p:cNvSpPr>
          <p:nvPr>
            <p:ph idx="1"/>
          </p:nvPr>
        </p:nvSpPr>
        <p:spPr>
          <a:xfrm>
            <a:off x="533400" y="1143000"/>
            <a:ext cx="8382000" cy="5578475"/>
          </a:xfrm>
        </p:spPr>
        <p:txBody>
          <a:bodyPr>
            <a:normAutofit fontScale="92500"/>
          </a:bodyPr>
          <a:lstStyle/>
          <a:p>
            <a:r>
              <a:rPr lang="en-VN" dirty="0"/>
              <a:t>Edit on several levels</a:t>
            </a:r>
          </a:p>
          <a:p>
            <a:pPr lvl="1"/>
            <a:r>
              <a:rPr lang="en-VN" dirty="0"/>
              <a:t>Overall structure:</a:t>
            </a:r>
          </a:p>
          <a:p>
            <a:pPr lvl="2"/>
            <a:r>
              <a:rPr lang="en-VN" dirty="0"/>
              <a:t>Does your paper have an appropriate intro and conclusion?</a:t>
            </a:r>
          </a:p>
          <a:p>
            <a:pPr lvl="2"/>
            <a:r>
              <a:rPr lang="en-VN" dirty="0"/>
              <a:t>Is it clear how each paragraph in the body is related to the goal?</a:t>
            </a:r>
          </a:p>
          <a:p>
            <a:pPr lvl="2"/>
            <a:r>
              <a:rPr lang="en-VN" dirty="0"/>
              <a:t>Are the paragraphs arraged in a logical sequence?</a:t>
            </a:r>
          </a:p>
          <a:p>
            <a:pPr lvl="2"/>
            <a:r>
              <a:rPr lang="en-VN" dirty="0"/>
              <a:t>Have you made clear transitions between paragraphs?</a:t>
            </a:r>
          </a:p>
          <a:p>
            <a:pPr lvl="1"/>
            <a:r>
              <a:rPr lang="en-VN" dirty="0"/>
              <a:t>Structure within paragraphs?</a:t>
            </a:r>
          </a:p>
          <a:p>
            <a:pPr lvl="2"/>
            <a:r>
              <a:rPr lang="en-VN" dirty="0"/>
              <a:t>Does each paragraph have a clear topic sentence?</a:t>
            </a:r>
          </a:p>
          <a:p>
            <a:pPr lvl="2"/>
            <a:r>
              <a:rPr lang="en-VN" dirty="0"/>
              <a:t>Does each paragraph stick to one main idea?</a:t>
            </a:r>
          </a:p>
          <a:p>
            <a:pPr lvl="2"/>
            <a:r>
              <a:rPr lang="en-VN" dirty="0"/>
              <a:t>Are there any extraneous or missing sentences in any paragraphs?</a:t>
            </a:r>
          </a:p>
          <a:p>
            <a:pPr lvl="2"/>
            <a:endParaRPr lang="en-VN" dirty="0"/>
          </a:p>
        </p:txBody>
      </p:sp>
      <p:sp>
        <p:nvSpPr>
          <p:cNvPr id="4" name="Slide Number Placeholder 3">
            <a:extLst>
              <a:ext uri="{FF2B5EF4-FFF2-40B4-BE49-F238E27FC236}">
                <a16:creationId xmlns:a16="http://schemas.microsoft.com/office/drawing/2014/main" id="{0C025410-07BC-7546-99F0-F4D7132D1645}"/>
              </a:ext>
            </a:extLst>
          </p:cNvPr>
          <p:cNvSpPr>
            <a:spLocks noGrp="1"/>
          </p:cNvSpPr>
          <p:nvPr>
            <p:ph type="sldNum" sz="quarter" idx="12"/>
          </p:nvPr>
        </p:nvSpPr>
        <p:spPr/>
        <p:txBody>
          <a:bodyPr/>
          <a:lstStyle/>
          <a:p>
            <a:fld id="{8C13379D-D487-4446-85FC-E9ED5B8B80F6}" type="slidenum">
              <a:rPr lang="en-US" smtClean="0"/>
              <a:pPr/>
              <a:t>67</a:t>
            </a:fld>
            <a:endParaRPr lang="en-US"/>
          </a:p>
        </p:txBody>
      </p:sp>
    </p:spTree>
    <p:extLst>
      <p:ext uri="{BB962C8B-B14F-4D97-AF65-F5344CB8AC3E}">
        <p14:creationId xmlns:p14="http://schemas.microsoft.com/office/powerpoint/2010/main" val="1128583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310D-F570-CA4A-9249-993BEC6B90A1}"/>
              </a:ext>
            </a:extLst>
          </p:cNvPr>
          <p:cNvSpPr>
            <a:spLocks noGrp="1"/>
          </p:cNvSpPr>
          <p:nvPr>
            <p:ph type="title"/>
          </p:nvPr>
        </p:nvSpPr>
        <p:spPr/>
        <p:txBody>
          <a:bodyPr/>
          <a:lstStyle/>
          <a:p>
            <a:r>
              <a:rPr lang="en-VN" dirty="0"/>
              <a:t>Editing</a:t>
            </a:r>
          </a:p>
        </p:txBody>
      </p:sp>
      <p:sp>
        <p:nvSpPr>
          <p:cNvPr id="3" name="Content Placeholder 2">
            <a:extLst>
              <a:ext uri="{FF2B5EF4-FFF2-40B4-BE49-F238E27FC236}">
                <a16:creationId xmlns:a16="http://schemas.microsoft.com/office/drawing/2014/main" id="{E2563EAD-2D5F-F644-B199-7F61020A5446}"/>
              </a:ext>
            </a:extLst>
          </p:cNvPr>
          <p:cNvSpPr>
            <a:spLocks noGrp="1"/>
          </p:cNvSpPr>
          <p:nvPr>
            <p:ph idx="1"/>
          </p:nvPr>
        </p:nvSpPr>
        <p:spPr>
          <a:xfrm>
            <a:off x="533400" y="1143000"/>
            <a:ext cx="8382000" cy="5578475"/>
          </a:xfrm>
        </p:spPr>
        <p:txBody>
          <a:bodyPr>
            <a:normAutofit fontScale="92500" lnSpcReduction="10000"/>
          </a:bodyPr>
          <a:lstStyle/>
          <a:p>
            <a:r>
              <a:rPr lang="en-VN" dirty="0"/>
              <a:t>Edit on several levels</a:t>
            </a:r>
          </a:p>
          <a:p>
            <a:pPr lvl="1"/>
            <a:r>
              <a:rPr lang="en-VN" dirty="0"/>
              <a:t>Clarity</a:t>
            </a:r>
          </a:p>
          <a:p>
            <a:pPr lvl="2"/>
            <a:r>
              <a:rPr lang="en-VN" dirty="0"/>
              <a:t>Is the meaning of each sentence clear?</a:t>
            </a:r>
          </a:p>
          <a:p>
            <a:pPr lvl="2"/>
            <a:r>
              <a:rPr lang="en-VN" dirty="0"/>
              <a:t>Is it clear what each pronoun (he, she, it, they, etc.) refers to?</a:t>
            </a:r>
          </a:p>
          <a:p>
            <a:pPr lvl="2"/>
            <a:r>
              <a:rPr lang="en-VN" dirty="0"/>
              <a:t>Have you chosen the proper words to express your ideas?</a:t>
            </a:r>
          </a:p>
          <a:p>
            <a:pPr lvl="2"/>
            <a:r>
              <a:rPr lang="en-VN" dirty="0"/>
              <a:t>Have you defined any important terms that might be unclear to reader?</a:t>
            </a:r>
          </a:p>
          <a:p>
            <a:pPr lvl="1"/>
            <a:r>
              <a:rPr lang="en-VN" dirty="0"/>
              <a:t>Style</a:t>
            </a:r>
          </a:p>
          <a:p>
            <a:pPr lvl="2"/>
            <a:r>
              <a:rPr lang="en-VN" dirty="0"/>
              <a:t>Have you used an appropriated tone (formal, informal, etc.)?</a:t>
            </a:r>
          </a:p>
          <a:p>
            <a:pPr lvl="2"/>
            <a:r>
              <a:rPr lang="en-VN" dirty="0"/>
              <a:t>Have you varied the length and structure of sentences?</a:t>
            </a:r>
          </a:p>
          <a:p>
            <a:pPr lvl="2"/>
            <a:r>
              <a:rPr lang="en-VN" dirty="0"/>
              <a:t>Do you tends to use the passive voice too much?</a:t>
            </a:r>
          </a:p>
          <a:p>
            <a:pPr lvl="2"/>
            <a:endParaRPr lang="en-VN" dirty="0"/>
          </a:p>
        </p:txBody>
      </p:sp>
      <p:sp>
        <p:nvSpPr>
          <p:cNvPr id="4" name="Slide Number Placeholder 3">
            <a:extLst>
              <a:ext uri="{FF2B5EF4-FFF2-40B4-BE49-F238E27FC236}">
                <a16:creationId xmlns:a16="http://schemas.microsoft.com/office/drawing/2014/main" id="{0C025410-07BC-7546-99F0-F4D7132D1645}"/>
              </a:ext>
            </a:extLst>
          </p:cNvPr>
          <p:cNvSpPr>
            <a:spLocks noGrp="1"/>
          </p:cNvSpPr>
          <p:nvPr>
            <p:ph type="sldNum" sz="quarter" idx="12"/>
          </p:nvPr>
        </p:nvSpPr>
        <p:spPr/>
        <p:txBody>
          <a:bodyPr/>
          <a:lstStyle/>
          <a:p>
            <a:fld id="{8C13379D-D487-4446-85FC-E9ED5B8B80F6}" type="slidenum">
              <a:rPr lang="en-US" smtClean="0"/>
              <a:pPr/>
              <a:t>68</a:t>
            </a:fld>
            <a:endParaRPr lang="en-US"/>
          </a:p>
        </p:txBody>
      </p:sp>
    </p:spTree>
    <p:extLst>
      <p:ext uri="{BB962C8B-B14F-4D97-AF65-F5344CB8AC3E}">
        <p14:creationId xmlns:p14="http://schemas.microsoft.com/office/powerpoint/2010/main" val="3571162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E025-8259-A34D-A8E8-6F32834DC1A4}"/>
              </a:ext>
            </a:extLst>
          </p:cNvPr>
          <p:cNvSpPr>
            <a:spLocks noGrp="1"/>
          </p:cNvSpPr>
          <p:nvPr>
            <p:ph type="title"/>
          </p:nvPr>
        </p:nvSpPr>
        <p:spPr/>
        <p:txBody>
          <a:bodyPr/>
          <a:lstStyle/>
          <a:p>
            <a:r>
              <a:rPr lang="en-VN" dirty="0"/>
              <a:t>Editing</a:t>
            </a:r>
          </a:p>
        </p:txBody>
      </p:sp>
      <p:sp>
        <p:nvSpPr>
          <p:cNvPr id="3" name="Content Placeholder 2">
            <a:extLst>
              <a:ext uri="{FF2B5EF4-FFF2-40B4-BE49-F238E27FC236}">
                <a16:creationId xmlns:a16="http://schemas.microsoft.com/office/drawing/2014/main" id="{2B86CDDB-F005-1849-A3A5-BCF19368E03D}"/>
              </a:ext>
            </a:extLst>
          </p:cNvPr>
          <p:cNvSpPr>
            <a:spLocks noGrp="1"/>
          </p:cNvSpPr>
          <p:nvPr>
            <p:ph idx="1"/>
          </p:nvPr>
        </p:nvSpPr>
        <p:spPr/>
        <p:txBody>
          <a:bodyPr/>
          <a:lstStyle/>
          <a:p>
            <a:r>
              <a:rPr lang="en-VN" dirty="0"/>
              <a:t>Edit on several levels</a:t>
            </a:r>
          </a:p>
          <a:p>
            <a:pPr lvl="1"/>
            <a:r>
              <a:rPr lang="en-VN" dirty="0"/>
              <a:t>Citations</a:t>
            </a:r>
          </a:p>
          <a:p>
            <a:pPr lvl="2"/>
            <a:r>
              <a:rPr lang="en-VN" dirty="0"/>
              <a:t>Have you appropriately cited quoted, paragraphs, ideas you got from sources?</a:t>
            </a:r>
          </a:p>
          <a:p>
            <a:pPr lvl="2"/>
            <a:r>
              <a:rPr lang="en-VN" dirty="0"/>
              <a:t>Are your citations in the correct format?</a:t>
            </a:r>
          </a:p>
          <a:p>
            <a:r>
              <a:rPr lang="en-VN" dirty="0"/>
              <a:t>After editing at all levels, you make significant revisions to the content and wording of the paper</a:t>
            </a:r>
          </a:p>
          <a:p>
            <a:r>
              <a:rPr lang="en-VN" dirty="0"/>
              <a:t>Check pattern of error you tend to have for correcting future instances</a:t>
            </a:r>
          </a:p>
          <a:p>
            <a:endParaRPr lang="en-VN" dirty="0"/>
          </a:p>
        </p:txBody>
      </p:sp>
      <p:sp>
        <p:nvSpPr>
          <p:cNvPr id="4" name="Slide Number Placeholder 3">
            <a:extLst>
              <a:ext uri="{FF2B5EF4-FFF2-40B4-BE49-F238E27FC236}">
                <a16:creationId xmlns:a16="http://schemas.microsoft.com/office/drawing/2014/main" id="{D3B6BD91-3633-8041-A4D5-94BE6BA5DC53}"/>
              </a:ext>
            </a:extLst>
          </p:cNvPr>
          <p:cNvSpPr>
            <a:spLocks noGrp="1"/>
          </p:cNvSpPr>
          <p:nvPr>
            <p:ph type="sldNum" sz="quarter" idx="12"/>
          </p:nvPr>
        </p:nvSpPr>
        <p:spPr/>
        <p:txBody>
          <a:bodyPr/>
          <a:lstStyle/>
          <a:p>
            <a:fld id="{8C13379D-D487-4446-85FC-E9ED5B8B80F6}" type="slidenum">
              <a:rPr lang="en-US" smtClean="0"/>
              <a:pPr/>
              <a:t>69</a:t>
            </a:fld>
            <a:endParaRPr lang="en-US"/>
          </a:p>
        </p:txBody>
      </p:sp>
    </p:spTree>
    <p:extLst>
      <p:ext uri="{BB962C8B-B14F-4D97-AF65-F5344CB8AC3E}">
        <p14:creationId xmlns:p14="http://schemas.microsoft.com/office/powerpoint/2010/main" val="4021981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40DE80D-542E-B54D-B93D-566E64B5819C}"/>
              </a:ext>
            </a:extLst>
          </p:cNvPr>
          <p:cNvSpPr>
            <a:spLocks noGrp="1"/>
          </p:cNvSpPr>
          <p:nvPr>
            <p:ph type="body" idx="1"/>
          </p:nvPr>
        </p:nvSpPr>
        <p:spPr/>
        <p:txBody>
          <a:bodyPr>
            <a:normAutofit/>
          </a:bodyPr>
          <a:lstStyle/>
          <a:p>
            <a:r>
              <a:rPr lang="en-VN" sz="4000" dirty="0">
                <a:solidFill>
                  <a:srgbClr val="C00000"/>
                </a:solidFill>
                <a:latin typeface="Arial" panose="020B0604020202020204" pitchFamily="34" charset="0"/>
                <a:cs typeface="Arial" panose="020B0604020202020204" pitchFamily="34" charset="0"/>
              </a:rPr>
              <a:t>PUBLICATION</a:t>
            </a:r>
          </a:p>
        </p:txBody>
      </p:sp>
      <p:sp>
        <p:nvSpPr>
          <p:cNvPr id="4" name="Slide Number Placeholder 3">
            <a:extLst>
              <a:ext uri="{FF2B5EF4-FFF2-40B4-BE49-F238E27FC236}">
                <a16:creationId xmlns:a16="http://schemas.microsoft.com/office/drawing/2014/main" id="{A83313DF-6FD2-C347-85C5-ABDD037E6293}"/>
              </a:ext>
            </a:extLst>
          </p:cNvPr>
          <p:cNvSpPr>
            <a:spLocks noGrp="1"/>
          </p:cNvSpPr>
          <p:nvPr>
            <p:ph type="sldNum" sz="quarter" idx="12"/>
          </p:nvPr>
        </p:nvSpPr>
        <p:spPr/>
        <p:txBody>
          <a:bodyPr/>
          <a:lstStyle/>
          <a:p>
            <a:fld id="{8C13379D-D487-4446-85FC-E9ED5B8B80F6}" type="slidenum">
              <a:rPr lang="en-US" smtClean="0"/>
              <a:pPr/>
              <a:t>7</a:t>
            </a:fld>
            <a:endParaRPr lang="en-US"/>
          </a:p>
        </p:txBody>
      </p:sp>
    </p:spTree>
    <p:extLst>
      <p:ext uri="{BB962C8B-B14F-4D97-AF65-F5344CB8AC3E}">
        <p14:creationId xmlns:p14="http://schemas.microsoft.com/office/powerpoint/2010/main" val="372886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1AE5-23A6-7843-9E22-AE53D7B9EDB3}"/>
              </a:ext>
            </a:extLst>
          </p:cNvPr>
          <p:cNvSpPr>
            <a:spLocks noGrp="1"/>
          </p:cNvSpPr>
          <p:nvPr>
            <p:ph type="title"/>
          </p:nvPr>
        </p:nvSpPr>
        <p:spPr/>
        <p:txBody>
          <a:bodyPr/>
          <a:lstStyle/>
          <a:p>
            <a:r>
              <a:rPr lang="en-VN" dirty="0"/>
              <a:t>Proofreading</a:t>
            </a:r>
          </a:p>
        </p:txBody>
      </p:sp>
      <p:sp>
        <p:nvSpPr>
          <p:cNvPr id="3" name="Content Placeholder 2">
            <a:extLst>
              <a:ext uri="{FF2B5EF4-FFF2-40B4-BE49-F238E27FC236}">
                <a16:creationId xmlns:a16="http://schemas.microsoft.com/office/drawing/2014/main" id="{F534E9C4-AF68-904B-8B16-26F3AAA7C596}"/>
              </a:ext>
            </a:extLst>
          </p:cNvPr>
          <p:cNvSpPr>
            <a:spLocks noGrp="1"/>
          </p:cNvSpPr>
          <p:nvPr>
            <p:ph idx="1"/>
          </p:nvPr>
        </p:nvSpPr>
        <p:spPr/>
        <p:txBody>
          <a:bodyPr/>
          <a:lstStyle/>
          <a:p>
            <a:r>
              <a:rPr lang="en-VN" dirty="0"/>
              <a:t>The final stage of the editing process</a:t>
            </a:r>
          </a:p>
          <a:p>
            <a:r>
              <a:rPr lang="en-VN" dirty="0"/>
              <a:t>Only after you have finished all of your other editing revisions</a:t>
            </a:r>
          </a:p>
          <a:p>
            <a:r>
              <a:rPr lang="en-VN" dirty="0"/>
              <a:t>Focus on surface errors such as misspelling, mistakes in grammar and punctuation</a:t>
            </a:r>
          </a:p>
        </p:txBody>
      </p:sp>
      <p:sp>
        <p:nvSpPr>
          <p:cNvPr id="4" name="Slide Number Placeholder 3">
            <a:extLst>
              <a:ext uri="{FF2B5EF4-FFF2-40B4-BE49-F238E27FC236}">
                <a16:creationId xmlns:a16="http://schemas.microsoft.com/office/drawing/2014/main" id="{F4ABF49C-95DD-C542-97DB-B94B6E3787C7}"/>
              </a:ext>
            </a:extLst>
          </p:cNvPr>
          <p:cNvSpPr>
            <a:spLocks noGrp="1"/>
          </p:cNvSpPr>
          <p:nvPr>
            <p:ph type="sldNum" sz="quarter" idx="12"/>
          </p:nvPr>
        </p:nvSpPr>
        <p:spPr/>
        <p:txBody>
          <a:bodyPr/>
          <a:lstStyle/>
          <a:p>
            <a:fld id="{8C13379D-D487-4446-85FC-E9ED5B8B80F6}" type="slidenum">
              <a:rPr lang="en-US" smtClean="0"/>
              <a:pPr/>
              <a:t>70</a:t>
            </a:fld>
            <a:endParaRPr lang="en-US"/>
          </a:p>
        </p:txBody>
      </p:sp>
    </p:spTree>
    <p:extLst>
      <p:ext uri="{BB962C8B-B14F-4D97-AF65-F5344CB8AC3E}">
        <p14:creationId xmlns:p14="http://schemas.microsoft.com/office/powerpoint/2010/main" val="2684110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8721-B070-2449-800E-7AADBB311A4E}"/>
              </a:ext>
            </a:extLst>
          </p:cNvPr>
          <p:cNvSpPr>
            <a:spLocks noGrp="1"/>
          </p:cNvSpPr>
          <p:nvPr>
            <p:ph type="title"/>
          </p:nvPr>
        </p:nvSpPr>
        <p:spPr/>
        <p:txBody>
          <a:bodyPr/>
          <a:lstStyle/>
          <a:p>
            <a:r>
              <a:rPr lang="en-VN" dirty="0"/>
              <a:t>Proofreading</a:t>
            </a:r>
          </a:p>
        </p:txBody>
      </p:sp>
      <p:sp>
        <p:nvSpPr>
          <p:cNvPr id="3" name="Content Placeholder 2">
            <a:extLst>
              <a:ext uri="{FF2B5EF4-FFF2-40B4-BE49-F238E27FC236}">
                <a16:creationId xmlns:a16="http://schemas.microsoft.com/office/drawing/2014/main" id="{3F2157EB-E704-5F44-981C-0F164D199C75}"/>
              </a:ext>
            </a:extLst>
          </p:cNvPr>
          <p:cNvSpPr>
            <a:spLocks noGrp="1"/>
          </p:cNvSpPr>
          <p:nvPr>
            <p:ph idx="1"/>
          </p:nvPr>
        </p:nvSpPr>
        <p:spPr/>
        <p:txBody>
          <a:bodyPr>
            <a:normAutofit fontScale="92500" lnSpcReduction="20000"/>
          </a:bodyPr>
          <a:lstStyle/>
          <a:p>
            <a:r>
              <a:rPr lang="en-VN" dirty="0"/>
              <a:t>Don’t rely entirely on spelling checkers because they are far from foolproof. </a:t>
            </a:r>
          </a:p>
          <a:p>
            <a:r>
              <a:rPr lang="en-VN" dirty="0"/>
              <a:t>Proofread for only one kind of error at a time</a:t>
            </a:r>
          </a:p>
          <a:p>
            <a:r>
              <a:rPr lang="en-VN" dirty="0"/>
              <a:t>Read slow, and read every word</a:t>
            </a:r>
          </a:p>
          <a:p>
            <a:r>
              <a:rPr lang="en-VN" dirty="0"/>
              <a:t>Separate the text into individual sentences</a:t>
            </a:r>
          </a:p>
          <a:p>
            <a:r>
              <a:rPr lang="en-VN" dirty="0"/>
              <a:t>Circle every punctuation mark</a:t>
            </a:r>
          </a:p>
          <a:p>
            <a:r>
              <a:rPr lang="en-VN" dirty="0"/>
              <a:t>R</a:t>
            </a:r>
            <a:r>
              <a:rPr lang="en-US" dirty="0"/>
              <a:t>e</a:t>
            </a:r>
            <a:r>
              <a:rPr lang="en-VN" dirty="0"/>
              <a:t>ad the paper backwards: useful for </a:t>
            </a:r>
            <a:r>
              <a:rPr lang="en-VN"/>
              <a:t>checking spelling</a:t>
            </a:r>
            <a:endParaRPr lang="en-VN" dirty="0"/>
          </a:p>
          <a:p>
            <a:r>
              <a:rPr lang="en-US" dirty="0"/>
              <a:t>Ignorance may be bliss, but it won’t make you a better proofreader. If you’re not sure about something, look it up.</a:t>
            </a:r>
            <a:endParaRPr lang="en-VN" dirty="0"/>
          </a:p>
        </p:txBody>
      </p:sp>
      <p:sp>
        <p:nvSpPr>
          <p:cNvPr id="4" name="Slide Number Placeholder 3">
            <a:extLst>
              <a:ext uri="{FF2B5EF4-FFF2-40B4-BE49-F238E27FC236}">
                <a16:creationId xmlns:a16="http://schemas.microsoft.com/office/drawing/2014/main" id="{A21A6322-C496-4F44-A370-8FA24E61299C}"/>
              </a:ext>
            </a:extLst>
          </p:cNvPr>
          <p:cNvSpPr>
            <a:spLocks noGrp="1"/>
          </p:cNvSpPr>
          <p:nvPr>
            <p:ph type="sldNum" sz="quarter" idx="12"/>
          </p:nvPr>
        </p:nvSpPr>
        <p:spPr/>
        <p:txBody>
          <a:bodyPr/>
          <a:lstStyle/>
          <a:p>
            <a:fld id="{8C13379D-D487-4446-85FC-E9ED5B8B80F6}" type="slidenum">
              <a:rPr lang="en-US" smtClean="0"/>
              <a:pPr/>
              <a:t>71</a:t>
            </a:fld>
            <a:endParaRPr lang="en-US"/>
          </a:p>
        </p:txBody>
      </p:sp>
    </p:spTree>
    <p:extLst>
      <p:ext uri="{BB962C8B-B14F-4D97-AF65-F5344CB8AC3E}">
        <p14:creationId xmlns:p14="http://schemas.microsoft.com/office/powerpoint/2010/main" val="923487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48D7-8036-FC44-9CB8-7E9BC60EA3DD}"/>
              </a:ext>
            </a:extLst>
          </p:cNvPr>
          <p:cNvSpPr>
            <a:spLocks noGrp="1"/>
          </p:cNvSpPr>
          <p:nvPr>
            <p:ph type="title"/>
          </p:nvPr>
        </p:nvSpPr>
        <p:spPr/>
        <p:txBody>
          <a:bodyPr/>
          <a:lstStyle/>
          <a:p>
            <a:endParaRPr lang="en-VN" dirty="0"/>
          </a:p>
        </p:txBody>
      </p:sp>
      <p:sp>
        <p:nvSpPr>
          <p:cNvPr id="4" name="Slide Number Placeholder 3">
            <a:extLst>
              <a:ext uri="{FF2B5EF4-FFF2-40B4-BE49-F238E27FC236}">
                <a16:creationId xmlns:a16="http://schemas.microsoft.com/office/drawing/2014/main" id="{201BF734-455A-A840-AC82-1F2E30D40C8D}"/>
              </a:ext>
            </a:extLst>
          </p:cNvPr>
          <p:cNvSpPr>
            <a:spLocks noGrp="1"/>
          </p:cNvSpPr>
          <p:nvPr>
            <p:ph type="sldNum" sz="quarter" idx="12"/>
          </p:nvPr>
        </p:nvSpPr>
        <p:spPr/>
        <p:txBody>
          <a:bodyPr/>
          <a:lstStyle/>
          <a:p>
            <a:fld id="{8C13379D-D487-4446-85FC-E9ED5B8B80F6}" type="slidenum">
              <a:rPr lang="en-US" smtClean="0"/>
              <a:pPr/>
              <a:t>72</a:t>
            </a:fld>
            <a:endParaRPr lang="en-US"/>
          </a:p>
        </p:txBody>
      </p:sp>
      <p:grpSp>
        <p:nvGrpSpPr>
          <p:cNvPr id="5" name="Group 4">
            <a:extLst>
              <a:ext uri="{FF2B5EF4-FFF2-40B4-BE49-F238E27FC236}">
                <a16:creationId xmlns:a16="http://schemas.microsoft.com/office/drawing/2014/main" id="{D2975672-DDEE-D042-9FF6-39323BC57C14}"/>
              </a:ext>
            </a:extLst>
          </p:cNvPr>
          <p:cNvGrpSpPr>
            <a:grpSpLocks/>
          </p:cNvGrpSpPr>
          <p:nvPr/>
        </p:nvGrpSpPr>
        <p:grpSpPr bwMode="auto">
          <a:xfrm>
            <a:off x="3200400" y="2133600"/>
            <a:ext cx="2971800" cy="3429000"/>
            <a:chOff x="1776" y="624"/>
            <a:chExt cx="2352" cy="2688"/>
          </a:xfrm>
        </p:grpSpPr>
        <p:sp>
          <p:nvSpPr>
            <p:cNvPr id="6" name="AutoShape 5">
              <a:extLst>
                <a:ext uri="{FF2B5EF4-FFF2-40B4-BE49-F238E27FC236}">
                  <a16:creationId xmlns:a16="http://schemas.microsoft.com/office/drawing/2014/main" id="{2E838594-E59B-E64F-950A-6B359155FCBD}"/>
                </a:ext>
              </a:extLst>
            </p:cNvPr>
            <p:cNvSpPr>
              <a:spLocks noChangeAspect="1" noChangeArrowheads="1" noTextEdit="1"/>
            </p:cNvSpPr>
            <p:nvPr/>
          </p:nvSpPr>
          <p:spPr bwMode="auto">
            <a:xfrm>
              <a:off x="1776" y="624"/>
              <a:ext cx="2352" cy="2688"/>
            </a:xfrm>
            <a:prstGeom prst="rect">
              <a:avLst/>
            </a:prstGeom>
            <a:noFill/>
            <a:ln w="9525">
              <a:noFill/>
              <a:miter lim="800000"/>
              <a:headEnd/>
              <a:tailEnd/>
            </a:ln>
          </p:spPr>
          <p:txBody>
            <a:bodyPr/>
            <a:lstStyle/>
            <a:p>
              <a:endParaRPr lang="vi-VN"/>
            </a:p>
          </p:txBody>
        </p:sp>
        <p:sp>
          <p:nvSpPr>
            <p:cNvPr id="7" name="Freeform 6">
              <a:extLst>
                <a:ext uri="{FF2B5EF4-FFF2-40B4-BE49-F238E27FC236}">
                  <a16:creationId xmlns:a16="http://schemas.microsoft.com/office/drawing/2014/main" id="{EF2A7131-028F-CF4D-AD78-96C8F84F224F}"/>
                </a:ext>
              </a:extLst>
            </p:cNvPr>
            <p:cNvSpPr>
              <a:spLocks/>
            </p:cNvSpPr>
            <p:nvPr/>
          </p:nvSpPr>
          <p:spPr bwMode="auto">
            <a:xfrm>
              <a:off x="1776" y="892"/>
              <a:ext cx="2352" cy="1883"/>
            </a:xfrm>
            <a:custGeom>
              <a:avLst/>
              <a:gdLst>
                <a:gd name="T0" fmla="*/ 0 w 2352"/>
                <a:gd name="T1" fmla="*/ 0 h 1883"/>
                <a:gd name="T2" fmla="*/ 420 w 2352"/>
                <a:gd name="T3" fmla="*/ 1883 h 1883"/>
                <a:gd name="T4" fmla="*/ 2076 w 2352"/>
                <a:gd name="T5" fmla="*/ 1566 h 1883"/>
                <a:gd name="T6" fmla="*/ 2352 w 2352"/>
                <a:gd name="T7" fmla="*/ 19 h 1883"/>
                <a:gd name="T8" fmla="*/ 0 w 2352"/>
                <a:gd name="T9" fmla="*/ 0 h 1883"/>
                <a:gd name="T10" fmla="*/ 0 60000 65536"/>
                <a:gd name="T11" fmla="*/ 0 60000 65536"/>
                <a:gd name="T12" fmla="*/ 0 60000 65536"/>
                <a:gd name="T13" fmla="*/ 0 60000 65536"/>
                <a:gd name="T14" fmla="*/ 0 60000 65536"/>
                <a:gd name="T15" fmla="*/ 0 w 2352"/>
                <a:gd name="T16" fmla="*/ 0 h 1883"/>
                <a:gd name="T17" fmla="*/ 2352 w 2352"/>
                <a:gd name="T18" fmla="*/ 1883 h 1883"/>
              </a:gdLst>
              <a:ahLst/>
              <a:cxnLst>
                <a:cxn ang="T10">
                  <a:pos x="T0" y="T1"/>
                </a:cxn>
                <a:cxn ang="T11">
                  <a:pos x="T2" y="T3"/>
                </a:cxn>
                <a:cxn ang="T12">
                  <a:pos x="T4" y="T5"/>
                </a:cxn>
                <a:cxn ang="T13">
                  <a:pos x="T6" y="T7"/>
                </a:cxn>
                <a:cxn ang="T14">
                  <a:pos x="T8" y="T9"/>
                </a:cxn>
              </a:cxnLst>
              <a:rect l="T15" t="T16" r="T17" b="T18"/>
              <a:pathLst>
                <a:path w="2352" h="1883">
                  <a:moveTo>
                    <a:pt x="0" y="0"/>
                  </a:moveTo>
                  <a:lnTo>
                    <a:pt x="420" y="1883"/>
                  </a:lnTo>
                  <a:lnTo>
                    <a:pt x="2076" y="1566"/>
                  </a:lnTo>
                  <a:lnTo>
                    <a:pt x="2352" y="19"/>
                  </a:lnTo>
                  <a:lnTo>
                    <a:pt x="0" y="0"/>
                  </a:lnTo>
                  <a:close/>
                </a:path>
              </a:pathLst>
            </a:custGeom>
            <a:solidFill>
              <a:schemeClr val="accent2"/>
            </a:solidFill>
            <a:ln w="9525">
              <a:noFill/>
              <a:round/>
              <a:headEnd/>
              <a:tailEnd/>
            </a:ln>
          </p:spPr>
          <p:txBody>
            <a:bodyPr/>
            <a:lstStyle/>
            <a:p>
              <a:endParaRPr lang="vi-VN"/>
            </a:p>
          </p:txBody>
        </p:sp>
        <p:sp>
          <p:nvSpPr>
            <p:cNvPr id="8" name="Freeform 7">
              <a:extLst>
                <a:ext uri="{FF2B5EF4-FFF2-40B4-BE49-F238E27FC236}">
                  <a16:creationId xmlns:a16="http://schemas.microsoft.com/office/drawing/2014/main" id="{CBBE3D27-EC26-E645-ABD2-C9AE42E66A52}"/>
                </a:ext>
              </a:extLst>
            </p:cNvPr>
            <p:cNvSpPr>
              <a:spLocks/>
            </p:cNvSpPr>
            <p:nvPr/>
          </p:nvSpPr>
          <p:spPr bwMode="auto">
            <a:xfrm>
              <a:off x="2055" y="624"/>
              <a:ext cx="1810" cy="2678"/>
            </a:xfrm>
            <a:custGeom>
              <a:avLst/>
              <a:gdLst>
                <a:gd name="T0" fmla="*/ 1169 w 1810"/>
                <a:gd name="T1" fmla="*/ 1321 h 2678"/>
                <a:gd name="T2" fmla="*/ 1274 w 1810"/>
                <a:gd name="T3" fmla="*/ 1258 h 2678"/>
                <a:gd name="T4" fmla="*/ 1416 w 1810"/>
                <a:gd name="T5" fmla="*/ 1183 h 2678"/>
                <a:gd name="T6" fmla="*/ 1561 w 1810"/>
                <a:gd name="T7" fmla="*/ 1081 h 2678"/>
                <a:gd name="T8" fmla="*/ 1681 w 1810"/>
                <a:gd name="T9" fmla="*/ 932 h 2678"/>
                <a:gd name="T10" fmla="*/ 1742 w 1810"/>
                <a:gd name="T11" fmla="*/ 721 h 2678"/>
                <a:gd name="T12" fmla="*/ 1731 w 1810"/>
                <a:gd name="T13" fmla="*/ 529 h 2678"/>
                <a:gd name="T14" fmla="*/ 1739 w 1810"/>
                <a:gd name="T15" fmla="*/ 474 h 2678"/>
                <a:gd name="T16" fmla="*/ 1805 w 1810"/>
                <a:gd name="T17" fmla="*/ 354 h 2678"/>
                <a:gd name="T18" fmla="*/ 1773 w 1810"/>
                <a:gd name="T19" fmla="*/ 188 h 2678"/>
                <a:gd name="T20" fmla="*/ 1689 w 1810"/>
                <a:gd name="T21" fmla="*/ 112 h 2678"/>
                <a:gd name="T22" fmla="*/ 1600 w 1810"/>
                <a:gd name="T23" fmla="*/ 86 h 2678"/>
                <a:gd name="T24" fmla="*/ 1516 w 1810"/>
                <a:gd name="T25" fmla="*/ 94 h 2678"/>
                <a:gd name="T26" fmla="*/ 1448 w 1810"/>
                <a:gd name="T27" fmla="*/ 125 h 2678"/>
                <a:gd name="T28" fmla="*/ 1342 w 1810"/>
                <a:gd name="T29" fmla="*/ 91 h 2678"/>
                <a:gd name="T30" fmla="*/ 1208 w 1810"/>
                <a:gd name="T31" fmla="*/ 44 h 2678"/>
                <a:gd name="T32" fmla="*/ 1059 w 1810"/>
                <a:gd name="T33" fmla="*/ 13 h 2678"/>
                <a:gd name="T34" fmla="*/ 898 w 1810"/>
                <a:gd name="T35" fmla="*/ 0 h 2678"/>
                <a:gd name="T36" fmla="*/ 570 w 1810"/>
                <a:gd name="T37" fmla="*/ 31 h 2678"/>
                <a:gd name="T38" fmla="*/ 275 w 1810"/>
                <a:gd name="T39" fmla="*/ 156 h 2678"/>
                <a:gd name="T40" fmla="*/ 86 w 1810"/>
                <a:gd name="T41" fmla="*/ 336 h 2678"/>
                <a:gd name="T42" fmla="*/ 2 w 1810"/>
                <a:gd name="T43" fmla="*/ 529 h 2678"/>
                <a:gd name="T44" fmla="*/ 13 w 1810"/>
                <a:gd name="T45" fmla="*/ 667 h 2678"/>
                <a:gd name="T46" fmla="*/ 65 w 1810"/>
                <a:gd name="T47" fmla="*/ 771 h 2678"/>
                <a:gd name="T48" fmla="*/ 165 w 1810"/>
                <a:gd name="T49" fmla="*/ 847 h 2678"/>
                <a:gd name="T50" fmla="*/ 304 w 1810"/>
                <a:gd name="T51" fmla="*/ 883 h 2678"/>
                <a:gd name="T52" fmla="*/ 480 w 1810"/>
                <a:gd name="T53" fmla="*/ 865 h 2678"/>
                <a:gd name="T54" fmla="*/ 622 w 1810"/>
                <a:gd name="T55" fmla="*/ 745 h 2678"/>
                <a:gd name="T56" fmla="*/ 720 w 1810"/>
                <a:gd name="T57" fmla="*/ 628 h 2678"/>
                <a:gd name="T58" fmla="*/ 825 w 1810"/>
                <a:gd name="T59" fmla="*/ 586 h 2678"/>
                <a:gd name="T60" fmla="*/ 904 w 1810"/>
                <a:gd name="T61" fmla="*/ 589 h 2678"/>
                <a:gd name="T62" fmla="*/ 951 w 1810"/>
                <a:gd name="T63" fmla="*/ 607 h 2678"/>
                <a:gd name="T64" fmla="*/ 972 w 1810"/>
                <a:gd name="T65" fmla="*/ 641 h 2678"/>
                <a:gd name="T66" fmla="*/ 964 w 1810"/>
                <a:gd name="T67" fmla="*/ 724 h 2678"/>
                <a:gd name="T68" fmla="*/ 851 w 1810"/>
                <a:gd name="T69" fmla="*/ 810 h 2678"/>
                <a:gd name="T70" fmla="*/ 636 w 1810"/>
                <a:gd name="T71" fmla="*/ 940 h 2678"/>
                <a:gd name="T72" fmla="*/ 488 w 1810"/>
                <a:gd name="T73" fmla="*/ 1172 h 2678"/>
                <a:gd name="T74" fmla="*/ 494 w 1810"/>
                <a:gd name="T75" fmla="*/ 1349 h 2678"/>
                <a:gd name="T76" fmla="*/ 544 w 1810"/>
                <a:gd name="T77" fmla="*/ 1456 h 2678"/>
                <a:gd name="T78" fmla="*/ 591 w 1810"/>
                <a:gd name="T79" fmla="*/ 1500 h 2678"/>
                <a:gd name="T80" fmla="*/ 636 w 1810"/>
                <a:gd name="T81" fmla="*/ 1526 h 2678"/>
                <a:gd name="T82" fmla="*/ 520 w 1810"/>
                <a:gd name="T83" fmla="*/ 1633 h 2678"/>
                <a:gd name="T84" fmla="*/ 431 w 1810"/>
                <a:gd name="T85" fmla="*/ 1831 h 2678"/>
                <a:gd name="T86" fmla="*/ 452 w 1810"/>
                <a:gd name="T87" fmla="*/ 2026 h 2678"/>
                <a:gd name="T88" fmla="*/ 620 w 1810"/>
                <a:gd name="T89" fmla="*/ 2678 h 2678"/>
                <a:gd name="T90" fmla="*/ 675 w 1810"/>
                <a:gd name="T91" fmla="*/ 2662 h 2678"/>
                <a:gd name="T92" fmla="*/ 704 w 1810"/>
                <a:gd name="T93" fmla="*/ 2594 h 2678"/>
                <a:gd name="T94" fmla="*/ 402 w 1810"/>
                <a:gd name="T95" fmla="*/ 2456 h 2678"/>
                <a:gd name="T96" fmla="*/ 659 w 1810"/>
                <a:gd name="T97" fmla="*/ 2250 h 2678"/>
                <a:gd name="T98" fmla="*/ 793 w 1810"/>
                <a:gd name="T99" fmla="*/ 2284 h 2678"/>
                <a:gd name="T100" fmla="*/ 925 w 1810"/>
                <a:gd name="T101" fmla="*/ 2274 h 2678"/>
                <a:gd name="T102" fmla="*/ 1045 w 1810"/>
                <a:gd name="T103" fmla="*/ 2222 h 2678"/>
                <a:gd name="T104" fmla="*/ 1639 w 1810"/>
                <a:gd name="T105" fmla="*/ 2469 h 2678"/>
                <a:gd name="T106" fmla="*/ 1674 w 1810"/>
                <a:gd name="T107" fmla="*/ 2368 h 2678"/>
                <a:gd name="T108" fmla="*/ 1626 w 1810"/>
                <a:gd name="T109" fmla="*/ 2329 h 2678"/>
                <a:gd name="T110" fmla="*/ 1568 w 1810"/>
                <a:gd name="T111" fmla="*/ 2334 h 2678"/>
                <a:gd name="T112" fmla="*/ 1219 w 1810"/>
                <a:gd name="T113" fmla="*/ 1980 h 2678"/>
                <a:gd name="T114" fmla="*/ 1222 w 1810"/>
                <a:gd name="T115" fmla="*/ 1810 h 2678"/>
                <a:gd name="T116" fmla="*/ 1161 w 1810"/>
                <a:gd name="T117" fmla="*/ 1667 h 2678"/>
                <a:gd name="T118" fmla="*/ 1082 w 1810"/>
                <a:gd name="T119" fmla="*/ 1581 h 2678"/>
                <a:gd name="T120" fmla="*/ 1019 w 1810"/>
                <a:gd name="T121" fmla="*/ 1539 h 2678"/>
                <a:gd name="T122" fmla="*/ 1027 w 1810"/>
                <a:gd name="T123" fmla="*/ 1498 h 2678"/>
                <a:gd name="T124" fmla="*/ 1095 w 1810"/>
                <a:gd name="T125" fmla="*/ 1422 h 2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10"/>
                <a:gd name="T190" fmla="*/ 0 h 2678"/>
                <a:gd name="T191" fmla="*/ 1810 w 1810"/>
                <a:gd name="T192" fmla="*/ 2678 h 2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10" h="2678">
                  <a:moveTo>
                    <a:pt x="1124" y="1370"/>
                  </a:moveTo>
                  <a:lnTo>
                    <a:pt x="1135" y="1354"/>
                  </a:lnTo>
                  <a:lnTo>
                    <a:pt x="1151" y="1336"/>
                  </a:lnTo>
                  <a:lnTo>
                    <a:pt x="1169" y="1321"/>
                  </a:lnTo>
                  <a:lnTo>
                    <a:pt x="1193" y="1305"/>
                  </a:lnTo>
                  <a:lnTo>
                    <a:pt x="1219" y="1289"/>
                  </a:lnTo>
                  <a:lnTo>
                    <a:pt x="1245" y="1274"/>
                  </a:lnTo>
                  <a:lnTo>
                    <a:pt x="1274" y="1258"/>
                  </a:lnTo>
                  <a:lnTo>
                    <a:pt x="1306" y="1242"/>
                  </a:lnTo>
                  <a:lnTo>
                    <a:pt x="1342" y="1224"/>
                  </a:lnTo>
                  <a:lnTo>
                    <a:pt x="1379" y="1203"/>
                  </a:lnTo>
                  <a:lnTo>
                    <a:pt x="1416" y="1183"/>
                  </a:lnTo>
                  <a:lnTo>
                    <a:pt x="1453" y="1162"/>
                  </a:lnTo>
                  <a:lnTo>
                    <a:pt x="1490" y="1136"/>
                  </a:lnTo>
                  <a:lnTo>
                    <a:pt x="1526" y="1110"/>
                  </a:lnTo>
                  <a:lnTo>
                    <a:pt x="1561" y="1081"/>
                  </a:lnTo>
                  <a:lnTo>
                    <a:pt x="1595" y="1047"/>
                  </a:lnTo>
                  <a:lnTo>
                    <a:pt x="1626" y="1013"/>
                  </a:lnTo>
                  <a:lnTo>
                    <a:pt x="1655" y="974"/>
                  </a:lnTo>
                  <a:lnTo>
                    <a:pt x="1681" y="932"/>
                  </a:lnTo>
                  <a:lnTo>
                    <a:pt x="1702" y="886"/>
                  </a:lnTo>
                  <a:lnTo>
                    <a:pt x="1721" y="836"/>
                  </a:lnTo>
                  <a:lnTo>
                    <a:pt x="1734" y="781"/>
                  </a:lnTo>
                  <a:lnTo>
                    <a:pt x="1742" y="721"/>
                  </a:lnTo>
                  <a:lnTo>
                    <a:pt x="1745" y="656"/>
                  </a:lnTo>
                  <a:lnTo>
                    <a:pt x="1742" y="615"/>
                  </a:lnTo>
                  <a:lnTo>
                    <a:pt x="1739" y="570"/>
                  </a:lnTo>
                  <a:lnTo>
                    <a:pt x="1731" y="529"/>
                  </a:lnTo>
                  <a:lnTo>
                    <a:pt x="1721" y="490"/>
                  </a:lnTo>
                  <a:lnTo>
                    <a:pt x="1726" y="484"/>
                  </a:lnTo>
                  <a:lnTo>
                    <a:pt x="1734" y="479"/>
                  </a:lnTo>
                  <a:lnTo>
                    <a:pt x="1739" y="474"/>
                  </a:lnTo>
                  <a:lnTo>
                    <a:pt x="1745" y="469"/>
                  </a:lnTo>
                  <a:lnTo>
                    <a:pt x="1773" y="435"/>
                  </a:lnTo>
                  <a:lnTo>
                    <a:pt x="1794" y="396"/>
                  </a:lnTo>
                  <a:lnTo>
                    <a:pt x="1805" y="354"/>
                  </a:lnTo>
                  <a:lnTo>
                    <a:pt x="1810" y="310"/>
                  </a:lnTo>
                  <a:lnTo>
                    <a:pt x="1805" y="268"/>
                  </a:lnTo>
                  <a:lnTo>
                    <a:pt x="1794" y="227"/>
                  </a:lnTo>
                  <a:lnTo>
                    <a:pt x="1773" y="188"/>
                  </a:lnTo>
                  <a:lnTo>
                    <a:pt x="1745" y="154"/>
                  </a:lnTo>
                  <a:lnTo>
                    <a:pt x="1726" y="138"/>
                  </a:lnTo>
                  <a:lnTo>
                    <a:pt x="1708" y="125"/>
                  </a:lnTo>
                  <a:lnTo>
                    <a:pt x="1689" y="112"/>
                  </a:lnTo>
                  <a:lnTo>
                    <a:pt x="1668" y="104"/>
                  </a:lnTo>
                  <a:lnTo>
                    <a:pt x="1647" y="96"/>
                  </a:lnTo>
                  <a:lnTo>
                    <a:pt x="1624" y="91"/>
                  </a:lnTo>
                  <a:lnTo>
                    <a:pt x="1600" y="86"/>
                  </a:lnTo>
                  <a:lnTo>
                    <a:pt x="1576" y="86"/>
                  </a:lnTo>
                  <a:lnTo>
                    <a:pt x="1555" y="86"/>
                  </a:lnTo>
                  <a:lnTo>
                    <a:pt x="1537" y="89"/>
                  </a:lnTo>
                  <a:lnTo>
                    <a:pt x="1516" y="94"/>
                  </a:lnTo>
                  <a:lnTo>
                    <a:pt x="1497" y="99"/>
                  </a:lnTo>
                  <a:lnTo>
                    <a:pt x="1479" y="107"/>
                  </a:lnTo>
                  <a:lnTo>
                    <a:pt x="1463" y="115"/>
                  </a:lnTo>
                  <a:lnTo>
                    <a:pt x="1448" y="125"/>
                  </a:lnTo>
                  <a:lnTo>
                    <a:pt x="1432" y="135"/>
                  </a:lnTo>
                  <a:lnTo>
                    <a:pt x="1403" y="120"/>
                  </a:lnTo>
                  <a:lnTo>
                    <a:pt x="1371" y="104"/>
                  </a:lnTo>
                  <a:lnTo>
                    <a:pt x="1342" y="91"/>
                  </a:lnTo>
                  <a:lnTo>
                    <a:pt x="1308" y="78"/>
                  </a:lnTo>
                  <a:lnTo>
                    <a:pt x="1277" y="65"/>
                  </a:lnTo>
                  <a:lnTo>
                    <a:pt x="1243" y="55"/>
                  </a:lnTo>
                  <a:lnTo>
                    <a:pt x="1208" y="44"/>
                  </a:lnTo>
                  <a:lnTo>
                    <a:pt x="1172" y="34"/>
                  </a:lnTo>
                  <a:lnTo>
                    <a:pt x="1135" y="26"/>
                  </a:lnTo>
                  <a:lnTo>
                    <a:pt x="1098" y="18"/>
                  </a:lnTo>
                  <a:lnTo>
                    <a:pt x="1059" y="13"/>
                  </a:lnTo>
                  <a:lnTo>
                    <a:pt x="1019" y="8"/>
                  </a:lnTo>
                  <a:lnTo>
                    <a:pt x="980" y="5"/>
                  </a:lnTo>
                  <a:lnTo>
                    <a:pt x="940" y="3"/>
                  </a:lnTo>
                  <a:lnTo>
                    <a:pt x="898" y="0"/>
                  </a:lnTo>
                  <a:lnTo>
                    <a:pt x="856" y="0"/>
                  </a:lnTo>
                  <a:lnTo>
                    <a:pt x="754" y="3"/>
                  </a:lnTo>
                  <a:lnTo>
                    <a:pt x="659" y="16"/>
                  </a:lnTo>
                  <a:lnTo>
                    <a:pt x="570" y="31"/>
                  </a:lnTo>
                  <a:lnTo>
                    <a:pt x="486" y="55"/>
                  </a:lnTo>
                  <a:lnTo>
                    <a:pt x="410" y="86"/>
                  </a:lnTo>
                  <a:lnTo>
                    <a:pt x="339" y="117"/>
                  </a:lnTo>
                  <a:lnTo>
                    <a:pt x="275" y="156"/>
                  </a:lnTo>
                  <a:lnTo>
                    <a:pt x="218" y="198"/>
                  </a:lnTo>
                  <a:lnTo>
                    <a:pt x="168" y="240"/>
                  </a:lnTo>
                  <a:lnTo>
                    <a:pt x="123" y="287"/>
                  </a:lnTo>
                  <a:lnTo>
                    <a:pt x="86" y="336"/>
                  </a:lnTo>
                  <a:lnTo>
                    <a:pt x="55" y="383"/>
                  </a:lnTo>
                  <a:lnTo>
                    <a:pt x="31" y="432"/>
                  </a:lnTo>
                  <a:lnTo>
                    <a:pt x="13" y="482"/>
                  </a:lnTo>
                  <a:lnTo>
                    <a:pt x="2" y="529"/>
                  </a:lnTo>
                  <a:lnTo>
                    <a:pt x="0" y="576"/>
                  </a:lnTo>
                  <a:lnTo>
                    <a:pt x="2" y="607"/>
                  </a:lnTo>
                  <a:lnTo>
                    <a:pt x="5" y="638"/>
                  </a:lnTo>
                  <a:lnTo>
                    <a:pt x="13" y="667"/>
                  </a:lnTo>
                  <a:lnTo>
                    <a:pt x="21" y="695"/>
                  </a:lnTo>
                  <a:lnTo>
                    <a:pt x="34" y="721"/>
                  </a:lnTo>
                  <a:lnTo>
                    <a:pt x="47" y="748"/>
                  </a:lnTo>
                  <a:lnTo>
                    <a:pt x="65" y="771"/>
                  </a:lnTo>
                  <a:lnTo>
                    <a:pt x="84" y="792"/>
                  </a:lnTo>
                  <a:lnTo>
                    <a:pt x="107" y="813"/>
                  </a:lnTo>
                  <a:lnTo>
                    <a:pt x="134" y="831"/>
                  </a:lnTo>
                  <a:lnTo>
                    <a:pt x="165" y="847"/>
                  </a:lnTo>
                  <a:lnTo>
                    <a:pt x="197" y="862"/>
                  </a:lnTo>
                  <a:lnTo>
                    <a:pt x="231" y="873"/>
                  </a:lnTo>
                  <a:lnTo>
                    <a:pt x="265" y="880"/>
                  </a:lnTo>
                  <a:lnTo>
                    <a:pt x="304" y="883"/>
                  </a:lnTo>
                  <a:lnTo>
                    <a:pt x="344" y="886"/>
                  </a:lnTo>
                  <a:lnTo>
                    <a:pt x="394" y="883"/>
                  </a:lnTo>
                  <a:lnTo>
                    <a:pt x="441" y="875"/>
                  </a:lnTo>
                  <a:lnTo>
                    <a:pt x="480" y="865"/>
                  </a:lnTo>
                  <a:lnTo>
                    <a:pt x="517" y="844"/>
                  </a:lnTo>
                  <a:lnTo>
                    <a:pt x="554" y="820"/>
                  </a:lnTo>
                  <a:lnTo>
                    <a:pt x="588" y="787"/>
                  </a:lnTo>
                  <a:lnTo>
                    <a:pt x="622" y="745"/>
                  </a:lnTo>
                  <a:lnTo>
                    <a:pt x="657" y="695"/>
                  </a:lnTo>
                  <a:lnTo>
                    <a:pt x="678" y="669"/>
                  </a:lnTo>
                  <a:lnTo>
                    <a:pt x="699" y="646"/>
                  </a:lnTo>
                  <a:lnTo>
                    <a:pt x="720" y="628"/>
                  </a:lnTo>
                  <a:lnTo>
                    <a:pt x="743" y="612"/>
                  </a:lnTo>
                  <a:lnTo>
                    <a:pt x="770" y="599"/>
                  </a:lnTo>
                  <a:lnTo>
                    <a:pt x="796" y="591"/>
                  </a:lnTo>
                  <a:lnTo>
                    <a:pt x="825" y="586"/>
                  </a:lnTo>
                  <a:lnTo>
                    <a:pt x="854" y="583"/>
                  </a:lnTo>
                  <a:lnTo>
                    <a:pt x="872" y="583"/>
                  </a:lnTo>
                  <a:lnTo>
                    <a:pt x="888" y="586"/>
                  </a:lnTo>
                  <a:lnTo>
                    <a:pt x="904" y="589"/>
                  </a:lnTo>
                  <a:lnTo>
                    <a:pt x="919" y="591"/>
                  </a:lnTo>
                  <a:lnTo>
                    <a:pt x="930" y="594"/>
                  </a:lnTo>
                  <a:lnTo>
                    <a:pt x="940" y="599"/>
                  </a:lnTo>
                  <a:lnTo>
                    <a:pt x="951" y="607"/>
                  </a:lnTo>
                  <a:lnTo>
                    <a:pt x="959" y="612"/>
                  </a:lnTo>
                  <a:lnTo>
                    <a:pt x="964" y="617"/>
                  </a:lnTo>
                  <a:lnTo>
                    <a:pt x="969" y="625"/>
                  </a:lnTo>
                  <a:lnTo>
                    <a:pt x="972" y="641"/>
                  </a:lnTo>
                  <a:lnTo>
                    <a:pt x="975" y="664"/>
                  </a:lnTo>
                  <a:lnTo>
                    <a:pt x="975" y="685"/>
                  </a:lnTo>
                  <a:lnTo>
                    <a:pt x="972" y="706"/>
                  </a:lnTo>
                  <a:lnTo>
                    <a:pt x="964" y="724"/>
                  </a:lnTo>
                  <a:lnTo>
                    <a:pt x="951" y="740"/>
                  </a:lnTo>
                  <a:lnTo>
                    <a:pt x="930" y="761"/>
                  </a:lnTo>
                  <a:lnTo>
                    <a:pt x="896" y="784"/>
                  </a:lnTo>
                  <a:lnTo>
                    <a:pt x="851" y="810"/>
                  </a:lnTo>
                  <a:lnTo>
                    <a:pt x="791" y="841"/>
                  </a:lnTo>
                  <a:lnTo>
                    <a:pt x="741" y="870"/>
                  </a:lnTo>
                  <a:lnTo>
                    <a:pt x="685" y="901"/>
                  </a:lnTo>
                  <a:lnTo>
                    <a:pt x="636" y="940"/>
                  </a:lnTo>
                  <a:lnTo>
                    <a:pt x="586" y="987"/>
                  </a:lnTo>
                  <a:lnTo>
                    <a:pt x="544" y="1039"/>
                  </a:lnTo>
                  <a:lnTo>
                    <a:pt x="509" y="1102"/>
                  </a:lnTo>
                  <a:lnTo>
                    <a:pt x="488" y="1172"/>
                  </a:lnTo>
                  <a:lnTo>
                    <a:pt x="480" y="1253"/>
                  </a:lnTo>
                  <a:lnTo>
                    <a:pt x="483" y="1287"/>
                  </a:lnTo>
                  <a:lnTo>
                    <a:pt x="486" y="1321"/>
                  </a:lnTo>
                  <a:lnTo>
                    <a:pt x="494" y="1349"/>
                  </a:lnTo>
                  <a:lnTo>
                    <a:pt x="501" y="1380"/>
                  </a:lnTo>
                  <a:lnTo>
                    <a:pt x="512" y="1407"/>
                  </a:lnTo>
                  <a:lnTo>
                    <a:pt x="528" y="1433"/>
                  </a:lnTo>
                  <a:lnTo>
                    <a:pt x="544" y="1456"/>
                  </a:lnTo>
                  <a:lnTo>
                    <a:pt x="562" y="1477"/>
                  </a:lnTo>
                  <a:lnTo>
                    <a:pt x="570" y="1485"/>
                  </a:lnTo>
                  <a:lnTo>
                    <a:pt x="580" y="1492"/>
                  </a:lnTo>
                  <a:lnTo>
                    <a:pt x="591" y="1500"/>
                  </a:lnTo>
                  <a:lnTo>
                    <a:pt x="601" y="1508"/>
                  </a:lnTo>
                  <a:lnTo>
                    <a:pt x="612" y="1516"/>
                  </a:lnTo>
                  <a:lnTo>
                    <a:pt x="625" y="1521"/>
                  </a:lnTo>
                  <a:lnTo>
                    <a:pt x="636" y="1526"/>
                  </a:lnTo>
                  <a:lnTo>
                    <a:pt x="649" y="1532"/>
                  </a:lnTo>
                  <a:lnTo>
                    <a:pt x="601" y="1560"/>
                  </a:lnTo>
                  <a:lnTo>
                    <a:pt x="559" y="1594"/>
                  </a:lnTo>
                  <a:lnTo>
                    <a:pt x="520" y="1633"/>
                  </a:lnTo>
                  <a:lnTo>
                    <a:pt x="488" y="1675"/>
                  </a:lnTo>
                  <a:lnTo>
                    <a:pt x="462" y="1724"/>
                  </a:lnTo>
                  <a:lnTo>
                    <a:pt x="441" y="1776"/>
                  </a:lnTo>
                  <a:lnTo>
                    <a:pt x="431" y="1831"/>
                  </a:lnTo>
                  <a:lnTo>
                    <a:pt x="425" y="1888"/>
                  </a:lnTo>
                  <a:lnTo>
                    <a:pt x="428" y="1935"/>
                  </a:lnTo>
                  <a:lnTo>
                    <a:pt x="436" y="1982"/>
                  </a:lnTo>
                  <a:lnTo>
                    <a:pt x="452" y="2026"/>
                  </a:lnTo>
                  <a:lnTo>
                    <a:pt x="470" y="2071"/>
                  </a:lnTo>
                  <a:lnTo>
                    <a:pt x="157" y="2545"/>
                  </a:lnTo>
                  <a:lnTo>
                    <a:pt x="604" y="2675"/>
                  </a:lnTo>
                  <a:lnTo>
                    <a:pt x="620" y="2678"/>
                  </a:lnTo>
                  <a:lnTo>
                    <a:pt x="636" y="2678"/>
                  </a:lnTo>
                  <a:lnTo>
                    <a:pt x="649" y="2675"/>
                  </a:lnTo>
                  <a:lnTo>
                    <a:pt x="664" y="2670"/>
                  </a:lnTo>
                  <a:lnTo>
                    <a:pt x="675" y="2662"/>
                  </a:lnTo>
                  <a:lnTo>
                    <a:pt x="685" y="2652"/>
                  </a:lnTo>
                  <a:lnTo>
                    <a:pt x="696" y="2639"/>
                  </a:lnTo>
                  <a:lnTo>
                    <a:pt x="701" y="2625"/>
                  </a:lnTo>
                  <a:lnTo>
                    <a:pt x="704" y="2594"/>
                  </a:lnTo>
                  <a:lnTo>
                    <a:pt x="696" y="2566"/>
                  </a:lnTo>
                  <a:lnTo>
                    <a:pt x="675" y="2545"/>
                  </a:lnTo>
                  <a:lnTo>
                    <a:pt x="649" y="2529"/>
                  </a:lnTo>
                  <a:lnTo>
                    <a:pt x="402" y="2456"/>
                  </a:lnTo>
                  <a:lnTo>
                    <a:pt x="572" y="2196"/>
                  </a:lnTo>
                  <a:lnTo>
                    <a:pt x="599" y="2217"/>
                  </a:lnTo>
                  <a:lnTo>
                    <a:pt x="628" y="2235"/>
                  </a:lnTo>
                  <a:lnTo>
                    <a:pt x="659" y="2250"/>
                  </a:lnTo>
                  <a:lnTo>
                    <a:pt x="691" y="2263"/>
                  </a:lnTo>
                  <a:lnTo>
                    <a:pt x="725" y="2274"/>
                  </a:lnTo>
                  <a:lnTo>
                    <a:pt x="756" y="2282"/>
                  </a:lnTo>
                  <a:lnTo>
                    <a:pt x="793" y="2284"/>
                  </a:lnTo>
                  <a:lnTo>
                    <a:pt x="827" y="2287"/>
                  </a:lnTo>
                  <a:lnTo>
                    <a:pt x="862" y="2284"/>
                  </a:lnTo>
                  <a:lnTo>
                    <a:pt x="893" y="2282"/>
                  </a:lnTo>
                  <a:lnTo>
                    <a:pt x="925" y="2274"/>
                  </a:lnTo>
                  <a:lnTo>
                    <a:pt x="956" y="2263"/>
                  </a:lnTo>
                  <a:lnTo>
                    <a:pt x="988" y="2253"/>
                  </a:lnTo>
                  <a:lnTo>
                    <a:pt x="1017" y="2237"/>
                  </a:lnTo>
                  <a:lnTo>
                    <a:pt x="1045" y="2222"/>
                  </a:lnTo>
                  <a:lnTo>
                    <a:pt x="1072" y="2204"/>
                  </a:lnTo>
                  <a:lnTo>
                    <a:pt x="1237" y="2678"/>
                  </a:lnTo>
                  <a:lnTo>
                    <a:pt x="1639" y="2469"/>
                  </a:lnTo>
                  <a:lnTo>
                    <a:pt x="1663" y="2451"/>
                  </a:lnTo>
                  <a:lnTo>
                    <a:pt x="1676" y="2425"/>
                  </a:lnTo>
                  <a:lnTo>
                    <a:pt x="1681" y="2396"/>
                  </a:lnTo>
                  <a:lnTo>
                    <a:pt x="1674" y="2368"/>
                  </a:lnTo>
                  <a:lnTo>
                    <a:pt x="1666" y="2355"/>
                  </a:lnTo>
                  <a:lnTo>
                    <a:pt x="1653" y="2344"/>
                  </a:lnTo>
                  <a:lnTo>
                    <a:pt x="1642" y="2334"/>
                  </a:lnTo>
                  <a:lnTo>
                    <a:pt x="1626" y="2329"/>
                  </a:lnTo>
                  <a:lnTo>
                    <a:pt x="1613" y="2326"/>
                  </a:lnTo>
                  <a:lnTo>
                    <a:pt x="1597" y="2326"/>
                  </a:lnTo>
                  <a:lnTo>
                    <a:pt x="1582" y="2329"/>
                  </a:lnTo>
                  <a:lnTo>
                    <a:pt x="1568" y="2334"/>
                  </a:lnTo>
                  <a:lnTo>
                    <a:pt x="1324" y="2459"/>
                  </a:lnTo>
                  <a:lnTo>
                    <a:pt x="1187" y="2065"/>
                  </a:lnTo>
                  <a:lnTo>
                    <a:pt x="1206" y="2024"/>
                  </a:lnTo>
                  <a:lnTo>
                    <a:pt x="1219" y="1980"/>
                  </a:lnTo>
                  <a:lnTo>
                    <a:pt x="1227" y="1935"/>
                  </a:lnTo>
                  <a:lnTo>
                    <a:pt x="1229" y="1888"/>
                  </a:lnTo>
                  <a:lnTo>
                    <a:pt x="1227" y="1849"/>
                  </a:lnTo>
                  <a:lnTo>
                    <a:pt x="1222" y="1810"/>
                  </a:lnTo>
                  <a:lnTo>
                    <a:pt x="1211" y="1771"/>
                  </a:lnTo>
                  <a:lnTo>
                    <a:pt x="1198" y="1735"/>
                  </a:lnTo>
                  <a:lnTo>
                    <a:pt x="1182" y="1701"/>
                  </a:lnTo>
                  <a:lnTo>
                    <a:pt x="1161" y="1667"/>
                  </a:lnTo>
                  <a:lnTo>
                    <a:pt x="1137" y="1636"/>
                  </a:lnTo>
                  <a:lnTo>
                    <a:pt x="1111" y="1607"/>
                  </a:lnTo>
                  <a:lnTo>
                    <a:pt x="1098" y="1594"/>
                  </a:lnTo>
                  <a:lnTo>
                    <a:pt x="1082" y="1581"/>
                  </a:lnTo>
                  <a:lnTo>
                    <a:pt x="1067" y="1571"/>
                  </a:lnTo>
                  <a:lnTo>
                    <a:pt x="1053" y="1558"/>
                  </a:lnTo>
                  <a:lnTo>
                    <a:pt x="1035" y="1547"/>
                  </a:lnTo>
                  <a:lnTo>
                    <a:pt x="1019" y="1539"/>
                  </a:lnTo>
                  <a:lnTo>
                    <a:pt x="1003" y="1529"/>
                  </a:lnTo>
                  <a:lnTo>
                    <a:pt x="985" y="1521"/>
                  </a:lnTo>
                  <a:lnTo>
                    <a:pt x="1006" y="1511"/>
                  </a:lnTo>
                  <a:lnTo>
                    <a:pt x="1027" y="1498"/>
                  </a:lnTo>
                  <a:lnTo>
                    <a:pt x="1045" y="1482"/>
                  </a:lnTo>
                  <a:lnTo>
                    <a:pt x="1064" y="1464"/>
                  </a:lnTo>
                  <a:lnTo>
                    <a:pt x="1080" y="1446"/>
                  </a:lnTo>
                  <a:lnTo>
                    <a:pt x="1095" y="1422"/>
                  </a:lnTo>
                  <a:lnTo>
                    <a:pt x="1111" y="1399"/>
                  </a:lnTo>
                  <a:lnTo>
                    <a:pt x="1124" y="1370"/>
                  </a:lnTo>
                  <a:close/>
                </a:path>
              </a:pathLst>
            </a:custGeom>
            <a:solidFill>
              <a:srgbClr val="000000"/>
            </a:solidFill>
            <a:ln w="9525">
              <a:noFill/>
              <a:round/>
              <a:headEnd/>
              <a:tailEnd/>
            </a:ln>
          </p:spPr>
          <p:txBody>
            <a:bodyPr/>
            <a:lstStyle/>
            <a:p>
              <a:endParaRPr lang="vi-VN"/>
            </a:p>
          </p:txBody>
        </p:sp>
        <p:sp>
          <p:nvSpPr>
            <p:cNvPr id="9" name="Freeform 8">
              <a:extLst>
                <a:ext uri="{FF2B5EF4-FFF2-40B4-BE49-F238E27FC236}">
                  <a16:creationId xmlns:a16="http://schemas.microsoft.com/office/drawing/2014/main" id="{CF1BAA12-4396-4645-A809-0547ABB07DA2}"/>
                </a:ext>
              </a:extLst>
            </p:cNvPr>
            <p:cNvSpPr>
              <a:spLocks/>
            </p:cNvSpPr>
            <p:nvPr/>
          </p:nvSpPr>
          <p:spPr bwMode="auto">
            <a:xfrm>
              <a:off x="3497" y="806"/>
              <a:ext cx="271" cy="258"/>
            </a:xfrm>
            <a:custGeom>
              <a:avLst/>
              <a:gdLst>
                <a:gd name="T0" fmla="*/ 134 w 271"/>
                <a:gd name="T1" fmla="*/ 0 h 258"/>
                <a:gd name="T2" fmla="*/ 150 w 271"/>
                <a:gd name="T3" fmla="*/ 0 h 258"/>
                <a:gd name="T4" fmla="*/ 163 w 271"/>
                <a:gd name="T5" fmla="*/ 3 h 258"/>
                <a:gd name="T6" fmla="*/ 176 w 271"/>
                <a:gd name="T7" fmla="*/ 6 h 258"/>
                <a:gd name="T8" fmla="*/ 190 w 271"/>
                <a:gd name="T9" fmla="*/ 11 h 258"/>
                <a:gd name="T10" fmla="*/ 203 w 271"/>
                <a:gd name="T11" fmla="*/ 16 h 258"/>
                <a:gd name="T12" fmla="*/ 213 w 271"/>
                <a:gd name="T13" fmla="*/ 21 h 258"/>
                <a:gd name="T14" fmla="*/ 224 w 271"/>
                <a:gd name="T15" fmla="*/ 29 h 258"/>
                <a:gd name="T16" fmla="*/ 234 w 271"/>
                <a:gd name="T17" fmla="*/ 39 h 258"/>
                <a:gd name="T18" fmla="*/ 250 w 271"/>
                <a:gd name="T19" fmla="*/ 58 h 258"/>
                <a:gd name="T20" fmla="*/ 260 w 271"/>
                <a:gd name="T21" fmla="*/ 81 h 258"/>
                <a:gd name="T22" fmla="*/ 268 w 271"/>
                <a:gd name="T23" fmla="*/ 105 h 258"/>
                <a:gd name="T24" fmla="*/ 271 w 271"/>
                <a:gd name="T25" fmla="*/ 128 h 258"/>
                <a:gd name="T26" fmla="*/ 268 w 271"/>
                <a:gd name="T27" fmla="*/ 154 h 258"/>
                <a:gd name="T28" fmla="*/ 260 w 271"/>
                <a:gd name="T29" fmla="*/ 180 h 258"/>
                <a:gd name="T30" fmla="*/ 247 w 271"/>
                <a:gd name="T31" fmla="*/ 201 h 258"/>
                <a:gd name="T32" fmla="*/ 232 w 271"/>
                <a:gd name="T33" fmla="*/ 219 h 258"/>
                <a:gd name="T34" fmla="*/ 211 w 271"/>
                <a:gd name="T35" fmla="*/ 237 h 258"/>
                <a:gd name="T36" fmla="*/ 187 w 271"/>
                <a:gd name="T37" fmla="*/ 248 h 258"/>
                <a:gd name="T38" fmla="*/ 163 w 271"/>
                <a:gd name="T39" fmla="*/ 256 h 258"/>
                <a:gd name="T40" fmla="*/ 134 w 271"/>
                <a:gd name="T41" fmla="*/ 258 h 258"/>
                <a:gd name="T42" fmla="*/ 121 w 271"/>
                <a:gd name="T43" fmla="*/ 258 h 258"/>
                <a:gd name="T44" fmla="*/ 108 w 271"/>
                <a:gd name="T45" fmla="*/ 256 h 258"/>
                <a:gd name="T46" fmla="*/ 95 w 271"/>
                <a:gd name="T47" fmla="*/ 253 h 258"/>
                <a:gd name="T48" fmla="*/ 82 w 271"/>
                <a:gd name="T49" fmla="*/ 248 h 258"/>
                <a:gd name="T50" fmla="*/ 69 w 271"/>
                <a:gd name="T51" fmla="*/ 243 h 258"/>
                <a:gd name="T52" fmla="*/ 58 w 271"/>
                <a:gd name="T53" fmla="*/ 235 h 258"/>
                <a:gd name="T54" fmla="*/ 48 w 271"/>
                <a:gd name="T55" fmla="*/ 227 h 258"/>
                <a:gd name="T56" fmla="*/ 37 w 271"/>
                <a:gd name="T57" fmla="*/ 219 h 258"/>
                <a:gd name="T58" fmla="*/ 21 w 271"/>
                <a:gd name="T59" fmla="*/ 198 h 258"/>
                <a:gd name="T60" fmla="*/ 11 w 271"/>
                <a:gd name="T61" fmla="*/ 177 h 258"/>
                <a:gd name="T62" fmla="*/ 3 w 271"/>
                <a:gd name="T63" fmla="*/ 154 h 258"/>
                <a:gd name="T64" fmla="*/ 0 w 271"/>
                <a:gd name="T65" fmla="*/ 128 h 258"/>
                <a:gd name="T66" fmla="*/ 3 w 271"/>
                <a:gd name="T67" fmla="*/ 105 h 258"/>
                <a:gd name="T68" fmla="*/ 11 w 271"/>
                <a:gd name="T69" fmla="*/ 81 h 258"/>
                <a:gd name="T70" fmla="*/ 21 w 271"/>
                <a:gd name="T71" fmla="*/ 58 h 258"/>
                <a:gd name="T72" fmla="*/ 37 w 271"/>
                <a:gd name="T73" fmla="*/ 39 h 258"/>
                <a:gd name="T74" fmla="*/ 48 w 271"/>
                <a:gd name="T75" fmla="*/ 29 h 258"/>
                <a:gd name="T76" fmla="*/ 58 w 271"/>
                <a:gd name="T77" fmla="*/ 21 h 258"/>
                <a:gd name="T78" fmla="*/ 69 w 271"/>
                <a:gd name="T79" fmla="*/ 16 h 258"/>
                <a:gd name="T80" fmla="*/ 82 w 271"/>
                <a:gd name="T81" fmla="*/ 11 h 258"/>
                <a:gd name="T82" fmla="*/ 95 w 271"/>
                <a:gd name="T83" fmla="*/ 6 h 258"/>
                <a:gd name="T84" fmla="*/ 108 w 271"/>
                <a:gd name="T85" fmla="*/ 3 h 258"/>
                <a:gd name="T86" fmla="*/ 121 w 271"/>
                <a:gd name="T87" fmla="*/ 0 h 258"/>
                <a:gd name="T88" fmla="*/ 134 w 271"/>
                <a:gd name="T89" fmla="*/ 0 h 2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1"/>
                <a:gd name="T136" fmla="*/ 0 h 258"/>
                <a:gd name="T137" fmla="*/ 271 w 271"/>
                <a:gd name="T138" fmla="*/ 258 h 2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1" h="258">
                  <a:moveTo>
                    <a:pt x="134" y="0"/>
                  </a:moveTo>
                  <a:lnTo>
                    <a:pt x="150" y="0"/>
                  </a:lnTo>
                  <a:lnTo>
                    <a:pt x="163" y="3"/>
                  </a:lnTo>
                  <a:lnTo>
                    <a:pt x="176" y="6"/>
                  </a:lnTo>
                  <a:lnTo>
                    <a:pt x="190" y="11"/>
                  </a:lnTo>
                  <a:lnTo>
                    <a:pt x="203" y="16"/>
                  </a:lnTo>
                  <a:lnTo>
                    <a:pt x="213" y="21"/>
                  </a:lnTo>
                  <a:lnTo>
                    <a:pt x="224" y="29"/>
                  </a:lnTo>
                  <a:lnTo>
                    <a:pt x="234" y="39"/>
                  </a:lnTo>
                  <a:lnTo>
                    <a:pt x="250" y="58"/>
                  </a:lnTo>
                  <a:lnTo>
                    <a:pt x="260" y="81"/>
                  </a:lnTo>
                  <a:lnTo>
                    <a:pt x="268" y="105"/>
                  </a:lnTo>
                  <a:lnTo>
                    <a:pt x="271" y="128"/>
                  </a:lnTo>
                  <a:lnTo>
                    <a:pt x="268" y="154"/>
                  </a:lnTo>
                  <a:lnTo>
                    <a:pt x="260" y="180"/>
                  </a:lnTo>
                  <a:lnTo>
                    <a:pt x="247" y="201"/>
                  </a:lnTo>
                  <a:lnTo>
                    <a:pt x="232" y="219"/>
                  </a:lnTo>
                  <a:lnTo>
                    <a:pt x="211" y="237"/>
                  </a:lnTo>
                  <a:lnTo>
                    <a:pt x="187" y="248"/>
                  </a:lnTo>
                  <a:lnTo>
                    <a:pt x="163" y="256"/>
                  </a:lnTo>
                  <a:lnTo>
                    <a:pt x="134" y="258"/>
                  </a:lnTo>
                  <a:lnTo>
                    <a:pt x="121" y="258"/>
                  </a:lnTo>
                  <a:lnTo>
                    <a:pt x="108" y="256"/>
                  </a:lnTo>
                  <a:lnTo>
                    <a:pt x="95" y="253"/>
                  </a:lnTo>
                  <a:lnTo>
                    <a:pt x="82" y="248"/>
                  </a:lnTo>
                  <a:lnTo>
                    <a:pt x="69" y="243"/>
                  </a:lnTo>
                  <a:lnTo>
                    <a:pt x="58" y="235"/>
                  </a:lnTo>
                  <a:lnTo>
                    <a:pt x="48" y="227"/>
                  </a:lnTo>
                  <a:lnTo>
                    <a:pt x="37" y="219"/>
                  </a:lnTo>
                  <a:lnTo>
                    <a:pt x="21" y="198"/>
                  </a:lnTo>
                  <a:lnTo>
                    <a:pt x="11" y="177"/>
                  </a:lnTo>
                  <a:lnTo>
                    <a:pt x="3" y="154"/>
                  </a:lnTo>
                  <a:lnTo>
                    <a:pt x="0" y="128"/>
                  </a:lnTo>
                  <a:lnTo>
                    <a:pt x="3" y="105"/>
                  </a:lnTo>
                  <a:lnTo>
                    <a:pt x="11" y="81"/>
                  </a:lnTo>
                  <a:lnTo>
                    <a:pt x="21" y="58"/>
                  </a:lnTo>
                  <a:lnTo>
                    <a:pt x="37" y="39"/>
                  </a:lnTo>
                  <a:lnTo>
                    <a:pt x="48" y="29"/>
                  </a:lnTo>
                  <a:lnTo>
                    <a:pt x="58" y="21"/>
                  </a:lnTo>
                  <a:lnTo>
                    <a:pt x="69" y="16"/>
                  </a:lnTo>
                  <a:lnTo>
                    <a:pt x="82" y="11"/>
                  </a:lnTo>
                  <a:lnTo>
                    <a:pt x="95" y="6"/>
                  </a:lnTo>
                  <a:lnTo>
                    <a:pt x="108" y="3"/>
                  </a:lnTo>
                  <a:lnTo>
                    <a:pt x="121" y="0"/>
                  </a:lnTo>
                  <a:lnTo>
                    <a:pt x="134" y="0"/>
                  </a:lnTo>
                  <a:close/>
                </a:path>
              </a:pathLst>
            </a:custGeom>
            <a:solidFill>
              <a:srgbClr val="FFFFFF"/>
            </a:solidFill>
            <a:ln w="9525">
              <a:noFill/>
              <a:round/>
              <a:headEnd/>
              <a:tailEnd/>
            </a:ln>
          </p:spPr>
          <p:txBody>
            <a:bodyPr/>
            <a:lstStyle/>
            <a:p>
              <a:endParaRPr lang="vi-VN"/>
            </a:p>
          </p:txBody>
        </p:sp>
        <p:sp>
          <p:nvSpPr>
            <p:cNvPr id="10" name="Freeform 9">
              <a:extLst>
                <a:ext uri="{FF2B5EF4-FFF2-40B4-BE49-F238E27FC236}">
                  <a16:creationId xmlns:a16="http://schemas.microsoft.com/office/drawing/2014/main" id="{8E4B90CF-390F-A746-93DA-0E4AF98B496B}"/>
                </a:ext>
              </a:extLst>
            </p:cNvPr>
            <p:cNvSpPr>
              <a:spLocks/>
            </p:cNvSpPr>
            <p:nvPr/>
          </p:nvSpPr>
          <p:spPr bwMode="auto">
            <a:xfrm>
              <a:off x="2635" y="2268"/>
              <a:ext cx="494" cy="489"/>
            </a:xfrm>
            <a:custGeom>
              <a:avLst/>
              <a:gdLst>
                <a:gd name="T0" fmla="*/ 494 w 494"/>
                <a:gd name="T1" fmla="*/ 244 h 489"/>
                <a:gd name="T2" fmla="*/ 492 w 494"/>
                <a:gd name="T3" fmla="*/ 276 h 489"/>
                <a:gd name="T4" fmla="*/ 487 w 494"/>
                <a:gd name="T5" fmla="*/ 307 h 489"/>
                <a:gd name="T6" fmla="*/ 476 w 494"/>
                <a:gd name="T7" fmla="*/ 336 h 489"/>
                <a:gd name="T8" fmla="*/ 463 w 494"/>
                <a:gd name="T9" fmla="*/ 364 h 489"/>
                <a:gd name="T10" fmla="*/ 460 w 494"/>
                <a:gd name="T11" fmla="*/ 369 h 489"/>
                <a:gd name="T12" fmla="*/ 458 w 494"/>
                <a:gd name="T13" fmla="*/ 372 h 489"/>
                <a:gd name="T14" fmla="*/ 452 w 494"/>
                <a:gd name="T15" fmla="*/ 377 h 489"/>
                <a:gd name="T16" fmla="*/ 450 w 494"/>
                <a:gd name="T17" fmla="*/ 382 h 489"/>
                <a:gd name="T18" fmla="*/ 431 w 494"/>
                <a:gd name="T19" fmla="*/ 406 h 489"/>
                <a:gd name="T20" fmla="*/ 410 w 494"/>
                <a:gd name="T21" fmla="*/ 427 h 489"/>
                <a:gd name="T22" fmla="*/ 389 w 494"/>
                <a:gd name="T23" fmla="*/ 445 h 489"/>
                <a:gd name="T24" fmla="*/ 363 w 494"/>
                <a:gd name="T25" fmla="*/ 461 h 489"/>
                <a:gd name="T26" fmla="*/ 337 w 494"/>
                <a:gd name="T27" fmla="*/ 474 h 489"/>
                <a:gd name="T28" fmla="*/ 308 w 494"/>
                <a:gd name="T29" fmla="*/ 481 h 489"/>
                <a:gd name="T30" fmla="*/ 279 w 494"/>
                <a:gd name="T31" fmla="*/ 487 h 489"/>
                <a:gd name="T32" fmla="*/ 247 w 494"/>
                <a:gd name="T33" fmla="*/ 489 h 489"/>
                <a:gd name="T34" fmla="*/ 224 w 494"/>
                <a:gd name="T35" fmla="*/ 489 h 489"/>
                <a:gd name="T36" fmla="*/ 200 w 494"/>
                <a:gd name="T37" fmla="*/ 484 h 489"/>
                <a:gd name="T38" fmla="*/ 176 w 494"/>
                <a:gd name="T39" fmla="*/ 479 h 489"/>
                <a:gd name="T40" fmla="*/ 153 w 494"/>
                <a:gd name="T41" fmla="*/ 471 h 489"/>
                <a:gd name="T42" fmla="*/ 132 w 494"/>
                <a:gd name="T43" fmla="*/ 461 h 489"/>
                <a:gd name="T44" fmla="*/ 111 w 494"/>
                <a:gd name="T45" fmla="*/ 448 h 489"/>
                <a:gd name="T46" fmla="*/ 90 w 494"/>
                <a:gd name="T47" fmla="*/ 432 h 489"/>
                <a:gd name="T48" fmla="*/ 71 w 494"/>
                <a:gd name="T49" fmla="*/ 416 h 489"/>
                <a:gd name="T50" fmla="*/ 42 w 494"/>
                <a:gd name="T51" fmla="*/ 380 h 489"/>
                <a:gd name="T52" fmla="*/ 19 w 494"/>
                <a:gd name="T53" fmla="*/ 338 h 489"/>
                <a:gd name="T54" fmla="*/ 6 w 494"/>
                <a:gd name="T55" fmla="*/ 291 h 489"/>
                <a:gd name="T56" fmla="*/ 0 w 494"/>
                <a:gd name="T57" fmla="*/ 244 h 489"/>
                <a:gd name="T58" fmla="*/ 6 w 494"/>
                <a:gd name="T59" fmla="*/ 197 h 489"/>
                <a:gd name="T60" fmla="*/ 19 w 494"/>
                <a:gd name="T61" fmla="*/ 151 h 489"/>
                <a:gd name="T62" fmla="*/ 42 w 494"/>
                <a:gd name="T63" fmla="*/ 109 h 489"/>
                <a:gd name="T64" fmla="*/ 71 w 494"/>
                <a:gd name="T65" fmla="*/ 70 h 489"/>
                <a:gd name="T66" fmla="*/ 90 w 494"/>
                <a:gd name="T67" fmla="*/ 54 h 489"/>
                <a:gd name="T68" fmla="*/ 111 w 494"/>
                <a:gd name="T69" fmla="*/ 39 h 489"/>
                <a:gd name="T70" fmla="*/ 132 w 494"/>
                <a:gd name="T71" fmla="*/ 28 h 489"/>
                <a:gd name="T72" fmla="*/ 153 w 494"/>
                <a:gd name="T73" fmla="*/ 18 h 489"/>
                <a:gd name="T74" fmla="*/ 176 w 494"/>
                <a:gd name="T75" fmla="*/ 10 h 489"/>
                <a:gd name="T76" fmla="*/ 200 w 494"/>
                <a:gd name="T77" fmla="*/ 5 h 489"/>
                <a:gd name="T78" fmla="*/ 224 w 494"/>
                <a:gd name="T79" fmla="*/ 0 h 489"/>
                <a:gd name="T80" fmla="*/ 247 w 494"/>
                <a:gd name="T81" fmla="*/ 0 h 489"/>
                <a:gd name="T82" fmla="*/ 271 w 494"/>
                <a:gd name="T83" fmla="*/ 0 h 489"/>
                <a:gd name="T84" fmla="*/ 295 w 494"/>
                <a:gd name="T85" fmla="*/ 5 h 489"/>
                <a:gd name="T86" fmla="*/ 318 w 494"/>
                <a:gd name="T87" fmla="*/ 10 h 489"/>
                <a:gd name="T88" fmla="*/ 342 w 494"/>
                <a:gd name="T89" fmla="*/ 18 h 489"/>
                <a:gd name="T90" fmla="*/ 363 w 494"/>
                <a:gd name="T91" fmla="*/ 28 h 489"/>
                <a:gd name="T92" fmla="*/ 384 w 494"/>
                <a:gd name="T93" fmla="*/ 39 h 489"/>
                <a:gd name="T94" fmla="*/ 402 w 494"/>
                <a:gd name="T95" fmla="*/ 54 h 489"/>
                <a:gd name="T96" fmla="*/ 421 w 494"/>
                <a:gd name="T97" fmla="*/ 70 h 489"/>
                <a:gd name="T98" fmla="*/ 452 w 494"/>
                <a:gd name="T99" fmla="*/ 109 h 489"/>
                <a:gd name="T100" fmla="*/ 476 w 494"/>
                <a:gd name="T101" fmla="*/ 151 h 489"/>
                <a:gd name="T102" fmla="*/ 489 w 494"/>
                <a:gd name="T103" fmla="*/ 197 h 489"/>
                <a:gd name="T104" fmla="*/ 494 w 494"/>
                <a:gd name="T105" fmla="*/ 244 h 4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489"/>
                <a:gd name="T161" fmla="*/ 494 w 494"/>
                <a:gd name="T162" fmla="*/ 489 h 4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489">
                  <a:moveTo>
                    <a:pt x="494" y="244"/>
                  </a:moveTo>
                  <a:lnTo>
                    <a:pt x="492" y="276"/>
                  </a:lnTo>
                  <a:lnTo>
                    <a:pt x="487" y="307"/>
                  </a:lnTo>
                  <a:lnTo>
                    <a:pt x="476" y="336"/>
                  </a:lnTo>
                  <a:lnTo>
                    <a:pt x="463" y="364"/>
                  </a:lnTo>
                  <a:lnTo>
                    <a:pt x="460" y="369"/>
                  </a:lnTo>
                  <a:lnTo>
                    <a:pt x="458" y="372"/>
                  </a:lnTo>
                  <a:lnTo>
                    <a:pt x="452" y="377"/>
                  </a:lnTo>
                  <a:lnTo>
                    <a:pt x="450" y="382"/>
                  </a:lnTo>
                  <a:lnTo>
                    <a:pt x="431" y="406"/>
                  </a:lnTo>
                  <a:lnTo>
                    <a:pt x="410" y="427"/>
                  </a:lnTo>
                  <a:lnTo>
                    <a:pt x="389" y="445"/>
                  </a:lnTo>
                  <a:lnTo>
                    <a:pt x="363" y="461"/>
                  </a:lnTo>
                  <a:lnTo>
                    <a:pt x="337" y="474"/>
                  </a:lnTo>
                  <a:lnTo>
                    <a:pt x="308" y="481"/>
                  </a:lnTo>
                  <a:lnTo>
                    <a:pt x="279" y="487"/>
                  </a:lnTo>
                  <a:lnTo>
                    <a:pt x="247" y="489"/>
                  </a:lnTo>
                  <a:lnTo>
                    <a:pt x="224" y="489"/>
                  </a:lnTo>
                  <a:lnTo>
                    <a:pt x="200" y="484"/>
                  </a:lnTo>
                  <a:lnTo>
                    <a:pt x="176" y="479"/>
                  </a:lnTo>
                  <a:lnTo>
                    <a:pt x="153" y="471"/>
                  </a:lnTo>
                  <a:lnTo>
                    <a:pt x="132" y="461"/>
                  </a:lnTo>
                  <a:lnTo>
                    <a:pt x="111" y="448"/>
                  </a:lnTo>
                  <a:lnTo>
                    <a:pt x="90" y="432"/>
                  </a:lnTo>
                  <a:lnTo>
                    <a:pt x="71" y="416"/>
                  </a:lnTo>
                  <a:lnTo>
                    <a:pt x="42" y="380"/>
                  </a:lnTo>
                  <a:lnTo>
                    <a:pt x="19" y="338"/>
                  </a:lnTo>
                  <a:lnTo>
                    <a:pt x="6" y="291"/>
                  </a:lnTo>
                  <a:lnTo>
                    <a:pt x="0" y="244"/>
                  </a:lnTo>
                  <a:lnTo>
                    <a:pt x="6" y="197"/>
                  </a:lnTo>
                  <a:lnTo>
                    <a:pt x="19" y="151"/>
                  </a:lnTo>
                  <a:lnTo>
                    <a:pt x="42" y="109"/>
                  </a:lnTo>
                  <a:lnTo>
                    <a:pt x="71" y="70"/>
                  </a:lnTo>
                  <a:lnTo>
                    <a:pt x="90" y="54"/>
                  </a:lnTo>
                  <a:lnTo>
                    <a:pt x="111" y="39"/>
                  </a:lnTo>
                  <a:lnTo>
                    <a:pt x="132" y="28"/>
                  </a:lnTo>
                  <a:lnTo>
                    <a:pt x="153" y="18"/>
                  </a:lnTo>
                  <a:lnTo>
                    <a:pt x="176" y="10"/>
                  </a:lnTo>
                  <a:lnTo>
                    <a:pt x="200" y="5"/>
                  </a:lnTo>
                  <a:lnTo>
                    <a:pt x="224" y="0"/>
                  </a:lnTo>
                  <a:lnTo>
                    <a:pt x="247" y="0"/>
                  </a:lnTo>
                  <a:lnTo>
                    <a:pt x="271" y="0"/>
                  </a:lnTo>
                  <a:lnTo>
                    <a:pt x="295" y="5"/>
                  </a:lnTo>
                  <a:lnTo>
                    <a:pt x="318" y="10"/>
                  </a:lnTo>
                  <a:lnTo>
                    <a:pt x="342" y="18"/>
                  </a:lnTo>
                  <a:lnTo>
                    <a:pt x="363" y="28"/>
                  </a:lnTo>
                  <a:lnTo>
                    <a:pt x="384" y="39"/>
                  </a:lnTo>
                  <a:lnTo>
                    <a:pt x="402" y="54"/>
                  </a:lnTo>
                  <a:lnTo>
                    <a:pt x="421" y="70"/>
                  </a:lnTo>
                  <a:lnTo>
                    <a:pt x="452" y="109"/>
                  </a:lnTo>
                  <a:lnTo>
                    <a:pt x="476" y="151"/>
                  </a:lnTo>
                  <a:lnTo>
                    <a:pt x="489" y="197"/>
                  </a:lnTo>
                  <a:lnTo>
                    <a:pt x="494" y="244"/>
                  </a:lnTo>
                  <a:close/>
                </a:path>
              </a:pathLst>
            </a:custGeom>
            <a:solidFill>
              <a:schemeClr val="hlink"/>
            </a:solidFill>
            <a:ln w="9525">
              <a:noFill/>
              <a:round/>
              <a:headEnd/>
              <a:tailEnd/>
            </a:ln>
          </p:spPr>
          <p:txBody>
            <a:bodyPr/>
            <a:lstStyle/>
            <a:p>
              <a:endParaRPr lang="vi-VN"/>
            </a:p>
          </p:txBody>
        </p:sp>
        <p:sp>
          <p:nvSpPr>
            <p:cNvPr id="11" name="Freeform 10">
              <a:extLst>
                <a:ext uri="{FF2B5EF4-FFF2-40B4-BE49-F238E27FC236}">
                  <a16:creationId xmlns:a16="http://schemas.microsoft.com/office/drawing/2014/main" id="{E0AB7EC5-79DA-9741-8CB0-9F46F0CC13EF}"/>
                </a:ext>
              </a:extLst>
            </p:cNvPr>
            <p:cNvSpPr>
              <a:spLocks/>
            </p:cNvSpPr>
            <p:nvPr/>
          </p:nvSpPr>
          <p:spPr bwMode="auto">
            <a:xfrm>
              <a:off x="2210" y="778"/>
              <a:ext cx="1434" cy="1250"/>
            </a:xfrm>
            <a:custGeom>
              <a:avLst/>
              <a:gdLst>
                <a:gd name="T0" fmla="*/ 785 w 1434"/>
                <a:gd name="T1" fmla="*/ 1216 h 1250"/>
                <a:gd name="T2" fmla="*/ 675 w 1434"/>
                <a:gd name="T3" fmla="*/ 1250 h 1250"/>
                <a:gd name="T4" fmla="*/ 578 w 1434"/>
                <a:gd name="T5" fmla="*/ 1245 h 1250"/>
                <a:gd name="T6" fmla="*/ 528 w 1434"/>
                <a:gd name="T7" fmla="*/ 1221 h 1250"/>
                <a:gd name="T8" fmla="*/ 483 w 1434"/>
                <a:gd name="T9" fmla="*/ 1127 h 1250"/>
                <a:gd name="T10" fmla="*/ 509 w 1434"/>
                <a:gd name="T11" fmla="*/ 984 h 1250"/>
                <a:gd name="T12" fmla="*/ 651 w 1434"/>
                <a:gd name="T13" fmla="*/ 854 h 1250"/>
                <a:gd name="T14" fmla="*/ 875 w 1434"/>
                <a:gd name="T15" fmla="*/ 724 h 1250"/>
                <a:gd name="T16" fmla="*/ 972 w 1434"/>
                <a:gd name="T17" fmla="*/ 565 h 1250"/>
                <a:gd name="T18" fmla="*/ 935 w 1434"/>
                <a:gd name="T19" fmla="*/ 375 h 1250"/>
                <a:gd name="T20" fmla="*/ 848 w 1434"/>
                <a:gd name="T21" fmla="*/ 304 h 1250"/>
                <a:gd name="T22" fmla="*/ 733 w 1434"/>
                <a:gd name="T23" fmla="*/ 276 h 1250"/>
                <a:gd name="T24" fmla="*/ 583 w 1434"/>
                <a:gd name="T25" fmla="*/ 294 h 1250"/>
                <a:gd name="T26" fmla="*/ 412 w 1434"/>
                <a:gd name="T27" fmla="*/ 406 h 1250"/>
                <a:gd name="T28" fmla="*/ 299 w 1434"/>
                <a:gd name="T29" fmla="*/ 549 h 1250"/>
                <a:gd name="T30" fmla="*/ 215 w 1434"/>
                <a:gd name="T31" fmla="*/ 578 h 1250"/>
                <a:gd name="T32" fmla="*/ 120 w 1434"/>
                <a:gd name="T33" fmla="*/ 570 h 1250"/>
                <a:gd name="T34" fmla="*/ 50 w 1434"/>
                <a:gd name="T35" fmla="*/ 539 h 1250"/>
                <a:gd name="T36" fmla="*/ 2 w 1434"/>
                <a:gd name="T37" fmla="*/ 455 h 1250"/>
                <a:gd name="T38" fmla="*/ 13 w 1434"/>
                <a:gd name="T39" fmla="*/ 351 h 1250"/>
                <a:gd name="T40" fmla="*/ 84 w 1434"/>
                <a:gd name="T41" fmla="*/ 234 h 1250"/>
                <a:gd name="T42" fmla="*/ 168 w 1434"/>
                <a:gd name="T43" fmla="*/ 156 h 1250"/>
                <a:gd name="T44" fmla="*/ 276 w 1434"/>
                <a:gd name="T45" fmla="*/ 88 h 1250"/>
                <a:gd name="T46" fmla="*/ 433 w 1434"/>
                <a:gd name="T47" fmla="*/ 31 h 1250"/>
                <a:gd name="T48" fmla="*/ 641 w 1434"/>
                <a:gd name="T49" fmla="*/ 2 h 1250"/>
                <a:gd name="T50" fmla="*/ 809 w 1434"/>
                <a:gd name="T51" fmla="*/ 5 h 1250"/>
                <a:gd name="T52" fmla="*/ 943 w 1434"/>
                <a:gd name="T53" fmla="*/ 21 h 1250"/>
                <a:gd name="T54" fmla="*/ 1064 w 1434"/>
                <a:gd name="T55" fmla="*/ 54 h 1250"/>
                <a:gd name="T56" fmla="*/ 1172 w 1434"/>
                <a:gd name="T57" fmla="*/ 99 h 1250"/>
                <a:gd name="T58" fmla="*/ 1190 w 1434"/>
                <a:gd name="T59" fmla="*/ 146 h 1250"/>
                <a:gd name="T60" fmla="*/ 1227 w 1434"/>
                <a:gd name="T61" fmla="*/ 281 h 1250"/>
                <a:gd name="T62" fmla="*/ 1308 w 1434"/>
                <a:gd name="T63" fmla="*/ 354 h 1250"/>
                <a:gd name="T64" fmla="*/ 1395 w 1434"/>
                <a:gd name="T65" fmla="*/ 380 h 1250"/>
                <a:gd name="T66" fmla="*/ 1434 w 1434"/>
                <a:gd name="T67" fmla="*/ 471 h 1250"/>
                <a:gd name="T68" fmla="*/ 1434 w 1434"/>
                <a:gd name="T69" fmla="*/ 502 h 1250"/>
                <a:gd name="T70" fmla="*/ 1406 w 1434"/>
                <a:gd name="T71" fmla="*/ 505 h 1250"/>
                <a:gd name="T72" fmla="*/ 1287 w 1434"/>
                <a:gd name="T73" fmla="*/ 502 h 1250"/>
                <a:gd name="T74" fmla="*/ 1156 w 1434"/>
                <a:gd name="T75" fmla="*/ 479 h 1250"/>
                <a:gd name="T76" fmla="*/ 1109 w 1434"/>
                <a:gd name="T77" fmla="*/ 466 h 1250"/>
                <a:gd name="T78" fmla="*/ 1053 w 1434"/>
                <a:gd name="T79" fmla="*/ 482 h 1250"/>
                <a:gd name="T80" fmla="*/ 1019 w 1434"/>
                <a:gd name="T81" fmla="*/ 534 h 1250"/>
                <a:gd name="T82" fmla="*/ 1053 w 1434"/>
                <a:gd name="T83" fmla="*/ 620 h 1250"/>
                <a:gd name="T84" fmla="*/ 1148 w 1434"/>
                <a:gd name="T85" fmla="*/ 651 h 1250"/>
                <a:gd name="T86" fmla="*/ 1300 w 1434"/>
                <a:gd name="T87" fmla="*/ 672 h 1250"/>
                <a:gd name="T88" fmla="*/ 1392 w 1434"/>
                <a:gd name="T89" fmla="*/ 672 h 1250"/>
                <a:gd name="T90" fmla="*/ 1348 w 1434"/>
                <a:gd name="T91" fmla="*/ 765 h 1250"/>
                <a:gd name="T92" fmla="*/ 1177 w 1434"/>
                <a:gd name="T93" fmla="*/ 898 h 1250"/>
                <a:gd name="T94" fmla="*/ 1001 w 1434"/>
                <a:gd name="T95" fmla="*/ 992 h 1250"/>
                <a:gd name="T96" fmla="*/ 869 w 1434"/>
                <a:gd name="T97" fmla="*/ 1091 h 1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34"/>
                <a:gd name="T148" fmla="*/ 0 h 1250"/>
                <a:gd name="T149" fmla="*/ 1434 w 1434"/>
                <a:gd name="T150" fmla="*/ 1250 h 1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34" h="1250">
                  <a:moveTo>
                    <a:pt x="827" y="1154"/>
                  </a:moveTo>
                  <a:lnTo>
                    <a:pt x="814" y="1177"/>
                  </a:lnTo>
                  <a:lnTo>
                    <a:pt x="801" y="1198"/>
                  </a:lnTo>
                  <a:lnTo>
                    <a:pt x="785" y="1216"/>
                  </a:lnTo>
                  <a:lnTo>
                    <a:pt x="767" y="1229"/>
                  </a:lnTo>
                  <a:lnTo>
                    <a:pt x="743" y="1237"/>
                  </a:lnTo>
                  <a:lnTo>
                    <a:pt x="712" y="1245"/>
                  </a:lnTo>
                  <a:lnTo>
                    <a:pt x="675" y="1250"/>
                  </a:lnTo>
                  <a:lnTo>
                    <a:pt x="630" y="1250"/>
                  </a:lnTo>
                  <a:lnTo>
                    <a:pt x="612" y="1250"/>
                  </a:lnTo>
                  <a:lnTo>
                    <a:pt x="594" y="1247"/>
                  </a:lnTo>
                  <a:lnTo>
                    <a:pt x="578" y="1245"/>
                  </a:lnTo>
                  <a:lnTo>
                    <a:pt x="562" y="1239"/>
                  </a:lnTo>
                  <a:lnTo>
                    <a:pt x="549" y="1234"/>
                  </a:lnTo>
                  <a:lnTo>
                    <a:pt x="538" y="1229"/>
                  </a:lnTo>
                  <a:lnTo>
                    <a:pt x="528" y="1221"/>
                  </a:lnTo>
                  <a:lnTo>
                    <a:pt x="517" y="1213"/>
                  </a:lnTo>
                  <a:lnTo>
                    <a:pt x="499" y="1187"/>
                  </a:lnTo>
                  <a:lnTo>
                    <a:pt x="488" y="1159"/>
                  </a:lnTo>
                  <a:lnTo>
                    <a:pt x="483" y="1127"/>
                  </a:lnTo>
                  <a:lnTo>
                    <a:pt x="481" y="1099"/>
                  </a:lnTo>
                  <a:lnTo>
                    <a:pt x="483" y="1057"/>
                  </a:lnTo>
                  <a:lnTo>
                    <a:pt x="494" y="1021"/>
                  </a:lnTo>
                  <a:lnTo>
                    <a:pt x="509" y="984"/>
                  </a:lnTo>
                  <a:lnTo>
                    <a:pt x="536" y="948"/>
                  </a:lnTo>
                  <a:lnTo>
                    <a:pt x="565" y="917"/>
                  </a:lnTo>
                  <a:lnTo>
                    <a:pt x="604" y="885"/>
                  </a:lnTo>
                  <a:lnTo>
                    <a:pt x="651" y="854"/>
                  </a:lnTo>
                  <a:lnTo>
                    <a:pt x="707" y="823"/>
                  </a:lnTo>
                  <a:lnTo>
                    <a:pt x="772" y="789"/>
                  </a:lnTo>
                  <a:lnTo>
                    <a:pt x="830" y="755"/>
                  </a:lnTo>
                  <a:lnTo>
                    <a:pt x="875" y="724"/>
                  </a:lnTo>
                  <a:lnTo>
                    <a:pt x="912" y="690"/>
                  </a:lnTo>
                  <a:lnTo>
                    <a:pt x="940" y="653"/>
                  </a:lnTo>
                  <a:lnTo>
                    <a:pt x="959" y="612"/>
                  </a:lnTo>
                  <a:lnTo>
                    <a:pt x="972" y="565"/>
                  </a:lnTo>
                  <a:lnTo>
                    <a:pt x="975" y="510"/>
                  </a:lnTo>
                  <a:lnTo>
                    <a:pt x="969" y="453"/>
                  </a:lnTo>
                  <a:lnTo>
                    <a:pt x="954" y="409"/>
                  </a:lnTo>
                  <a:lnTo>
                    <a:pt x="935" y="375"/>
                  </a:lnTo>
                  <a:lnTo>
                    <a:pt x="914" y="349"/>
                  </a:lnTo>
                  <a:lnTo>
                    <a:pt x="893" y="333"/>
                  </a:lnTo>
                  <a:lnTo>
                    <a:pt x="872" y="317"/>
                  </a:lnTo>
                  <a:lnTo>
                    <a:pt x="848" y="304"/>
                  </a:lnTo>
                  <a:lnTo>
                    <a:pt x="822" y="294"/>
                  </a:lnTo>
                  <a:lnTo>
                    <a:pt x="793" y="286"/>
                  </a:lnTo>
                  <a:lnTo>
                    <a:pt x="764" y="281"/>
                  </a:lnTo>
                  <a:lnTo>
                    <a:pt x="733" y="276"/>
                  </a:lnTo>
                  <a:lnTo>
                    <a:pt x="699" y="276"/>
                  </a:lnTo>
                  <a:lnTo>
                    <a:pt x="662" y="278"/>
                  </a:lnTo>
                  <a:lnTo>
                    <a:pt x="622" y="284"/>
                  </a:lnTo>
                  <a:lnTo>
                    <a:pt x="583" y="294"/>
                  </a:lnTo>
                  <a:lnTo>
                    <a:pt x="541" y="310"/>
                  </a:lnTo>
                  <a:lnTo>
                    <a:pt x="496" y="333"/>
                  </a:lnTo>
                  <a:lnTo>
                    <a:pt x="454" y="364"/>
                  </a:lnTo>
                  <a:lnTo>
                    <a:pt x="412" y="406"/>
                  </a:lnTo>
                  <a:lnTo>
                    <a:pt x="373" y="455"/>
                  </a:lnTo>
                  <a:lnTo>
                    <a:pt x="344" y="497"/>
                  </a:lnTo>
                  <a:lnTo>
                    <a:pt x="320" y="526"/>
                  </a:lnTo>
                  <a:lnTo>
                    <a:pt x="299" y="549"/>
                  </a:lnTo>
                  <a:lnTo>
                    <a:pt x="278" y="562"/>
                  </a:lnTo>
                  <a:lnTo>
                    <a:pt x="260" y="573"/>
                  </a:lnTo>
                  <a:lnTo>
                    <a:pt x="239" y="575"/>
                  </a:lnTo>
                  <a:lnTo>
                    <a:pt x="215" y="578"/>
                  </a:lnTo>
                  <a:lnTo>
                    <a:pt x="189" y="578"/>
                  </a:lnTo>
                  <a:lnTo>
                    <a:pt x="165" y="578"/>
                  </a:lnTo>
                  <a:lnTo>
                    <a:pt x="142" y="575"/>
                  </a:lnTo>
                  <a:lnTo>
                    <a:pt x="120" y="570"/>
                  </a:lnTo>
                  <a:lnTo>
                    <a:pt x="99" y="565"/>
                  </a:lnTo>
                  <a:lnTo>
                    <a:pt x="81" y="557"/>
                  </a:lnTo>
                  <a:lnTo>
                    <a:pt x="65" y="549"/>
                  </a:lnTo>
                  <a:lnTo>
                    <a:pt x="50" y="539"/>
                  </a:lnTo>
                  <a:lnTo>
                    <a:pt x="36" y="528"/>
                  </a:lnTo>
                  <a:lnTo>
                    <a:pt x="21" y="508"/>
                  </a:lnTo>
                  <a:lnTo>
                    <a:pt x="10" y="482"/>
                  </a:lnTo>
                  <a:lnTo>
                    <a:pt x="2" y="455"/>
                  </a:lnTo>
                  <a:lnTo>
                    <a:pt x="0" y="422"/>
                  </a:lnTo>
                  <a:lnTo>
                    <a:pt x="2" y="401"/>
                  </a:lnTo>
                  <a:lnTo>
                    <a:pt x="5" y="377"/>
                  </a:lnTo>
                  <a:lnTo>
                    <a:pt x="13" y="351"/>
                  </a:lnTo>
                  <a:lnTo>
                    <a:pt x="26" y="323"/>
                  </a:lnTo>
                  <a:lnTo>
                    <a:pt x="39" y="294"/>
                  </a:lnTo>
                  <a:lnTo>
                    <a:pt x="60" y="265"/>
                  </a:lnTo>
                  <a:lnTo>
                    <a:pt x="84" y="234"/>
                  </a:lnTo>
                  <a:lnTo>
                    <a:pt x="113" y="203"/>
                  </a:lnTo>
                  <a:lnTo>
                    <a:pt x="128" y="187"/>
                  </a:lnTo>
                  <a:lnTo>
                    <a:pt x="147" y="172"/>
                  </a:lnTo>
                  <a:lnTo>
                    <a:pt x="168" y="156"/>
                  </a:lnTo>
                  <a:lnTo>
                    <a:pt x="189" y="140"/>
                  </a:lnTo>
                  <a:lnTo>
                    <a:pt x="215" y="122"/>
                  </a:lnTo>
                  <a:lnTo>
                    <a:pt x="244" y="106"/>
                  </a:lnTo>
                  <a:lnTo>
                    <a:pt x="276" y="88"/>
                  </a:lnTo>
                  <a:lnTo>
                    <a:pt x="310" y="73"/>
                  </a:lnTo>
                  <a:lnTo>
                    <a:pt x="349" y="57"/>
                  </a:lnTo>
                  <a:lnTo>
                    <a:pt x="389" y="44"/>
                  </a:lnTo>
                  <a:lnTo>
                    <a:pt x="433" y="31"/>
                  </a:lnTo>
                  <a:lnTo>
                    <a:pt x="481" y="21"/>
                  </a:lnTo>
                  <a:lnTo>
                    <a:pt x="530" y="13"/>
                  </a:lnTo>
                  <a:lnTo>
                    <a:pt x="583" y="5"/>
                  </a:lnTo>
                  <a:lnTo>
                    <a:pt x="641" y="2"/>
                  </a:lnTo>
                  <a:lnTo>
                    <a:pt x="701" y="0"/>
                  </a:lnTo>
                  <a:lnTo>
                    <a:pt x="738" y="0"/>
                  </a:lnTo>
                  <a:lnTo>
                    <a:pt x="775" y="2"/>
                  </a:lnTo>
                  <a:lnTo>
                    <a:pt x="809" y="5"/>
                  </a:lnTo>
                  <a:lnTo>
                    <a:pt x="843" y="7"/>
                  </a:lnTo>
                  <a:lnTo>
                    <a:pt x="877" y="10"/>
                  </a:lnTo>
                  <a:lnTo>
                    <a:pt x="912" y="15"/>
                  </a:lnTo>
                  <a:lnTo>
                    <a:pt x="943" y="21"/>
                  </a:lnTo>
                  <a:lnTo>
                    <a:pt x="975" y="28"/>
                  </a:lnTo>
                  <a:lnTo>
                    <a:pt x="1003" y="36"/>
                  </a:lnTo>
                  <a:lnTo>
                    <a:pt x="1035" y="44"/>
                  </a:lnTo>
                  <a:lnTo>
                    <a:pt x="1064" y="54"/>
                  </a:lnTo>
                  <a:lnTo>
                    <a:pt x="1093" y="62"/>
                  </a:lnTo>
                  <a:lnTo>
                    <a:pt x="1119" y="75"/>
                  </a:lnTo>
                  <a:lnTo>
                    <a:pt x="1145" y="86"/>
                  </a:lnTo>
                  <a:lnTo>
                    <a:pt x="1172" y="99"/>
                  </a:lnTo>
                  <a:lnTo>
                    <a:pt x="1195" y="112"/>
                  </a:lnTo>
                  <a:lnTo>
                    <a:pt x="1193" y="122"/>
                  </a:lnTo>
                  <a:lnTo>
                    <a:pt x="1190" y="133"/>
                  </a:lnTo>
                  <a:lnTo>
                    <a:pt x="1190" y="146"/>
                  </a:lnTo>
                  <a:lnTo>
                    <a:pt x="1190" y="156"/>
                  </a:lnTo>
                  <a:lnTo>
                    <a:pt x="1195" y="200"/>
                  </a:lnTo>
                  <a:lnTo>
                    <a:pt x="1208" y="242"/>
                  </a:lnTo>
                  <a:lnTo>
                    <a:pt x="1227" y="281"/>
                  </a:lnTo>
                  <a:lnTo>
                    <a:pt x="1256" y="315"/>
                  </a:lnTo>
                  <a:lnTo>
                    <a:pt x="1272" y="330"/>
                  </a:lnTo>
                  <a:lnTo>
                    <a:pt x="1290" y="343"/>
                  </a:lnTo>
                  <a:lnTo>
                    <a:pt x="1308" y="354"/>
                  </a:lnTo>
                  <a:lnTo>
                    <a:pt x="1329" y="364"/>
                  </a:lnTo>
                  <a:lnTo>
                    <a:pt x="1350" y="372"/>
                  </a:lnTo>
                  <a:lnTo>
                    <a:pt x="1371" y="377"/>
                  </a:lnTo>
                  <a:lnTo>
                    <a:pt x="1395" y="380"/>
                  </a:lnTo>
                  <a:lnTo>
                    <a:pt x="1419" y="383"/>
                  </a:lnTo>
                  <a:lnTo>
                    <a:pt x="1427" y="411"/>
                  </a:lnTo>
                  <a:lnTo>
                    <a:pt x="1432" y="440"/>
                  </a:lnTo>
                  <a:lnTo>
                    <a:pt x="1434" y="471"/>
                  </a:lnTo>
                  <a:lnTo>
                    <a:pt x="1434" y="502"/>
                  </a:lnTo>
                  <a:lnTo>
                    <a:pt x="1424" y="505"/>
                  </a:lnTo>
                  <a:lnTo>
                    <a:pt x="1416" y="505"/>
                  </a:lnTo>
                  <a:lnTo>
                    <a:pt x="1406" y="505"/>
                  </a:lnTo>
                  <a:lnTo>
                    <a:pt x="1398" y="505"/>
                  </a:lnTo>
                  <a:lnTo>
                    <a:pt x="1361" y="505"/>
                  </a:lnTo>
                  <a:lnTo>
                    <a:pt x="1324" y="505"/>
                  </a:lnTo>
                  <a:lnTo>
                    <a:pt x="1287" y="502"/>
                  </a:lnTo>
                  <a:lnTo>
                    <a:pt x="1253" y="497"/>
                  </a:lnTo>
                  <a:lnTo>
                    <a:pt x="1219" y="492"/>
                  </a:lnTo>
                  <a:lnTo>
                    <a:pt x="1187" y="487"/>
                  </a:lnTo>
                  <a:lnTo>
                    <a:pt x="1156" y="479"/>
                  </a:lnTo>
                  <a:lnTo>
                    <a:pt x="1127" y="469"/>
                  </a:lnTo>
                  <a:lnTo>
                    <a:pt x="1122" y="466"/>
                  </a:lnTo>
                  <a:lnTo>
                    <a:pt x="1114" y="466"/>
                  </a:lnTo>
                  <a:lnTo>
                    <a:pt x="1109" y="466"/>
                  </a:lnTo>
                  <a:lnTo>
                    <a:pt x="1101" y="466"/>
                  </a:lnTo>
                  <a:lnTo>
                    <a:pt x="1082" y="469"/>
                  </a:lnTo>
                  <a:lnTo>
                    <a:pt x="1067" y="474"/>
                  </a:lnTo>
                  <a:lnTo>
                    <a:pt x="1053" y="482"/>
                  </a:lnTo>
                  <a:lnTo>
                    <a:pt x="1040" y="492"/>
                  </a:lnTo>
                  <a:lnTo>
                    <a:pt x="1030" y="505"/>
                  </a:lnTo>
                  <a:lnTo>
                    <a:pt x="1022" y="518"/>
                  </a:lnTo>
                  <a:lnTo>
                    <a:pt x="1019" y="534"/>
                  </a:lnTo>
                  <a:lnTo>
                    <a:pt x="1017" y="552"/>
                  </a:lnTo>
                  <a:lnTo>
                    <a:pt x="1022" y="578"/>
                  </a:lnTo>
                  <a:lnTo>
                    <a:pt x="1035" y="601"/>
                  </a:lnTo>
                  <a:lnTo>
                    <a:pt x="1053" y="620"/>
                  </a:lnTo>
                  <a:lnTo>
                    <a:pt x="1077" y="630"/>
                  </a:lnTo>
                  <a:lnTo>
                    <a:pt x="1080" y="633"/>
                  </a:lnTo>
                  <a:lnTo>
                    <a:pt x="1114" y="643"/>
                  </a:lnTo>
                  <a:lnTo>
                    <a:pt x="1148" y="651"/>
                  </a:lnTo>
                  <a:lnTo>
                    <a:pt x="1185" y="656"/>
                  </a:lnTo>
                  <a:lnTo>
                    <a:pt x="1222" y="664"/>
                  </a:lnTo>
                  <a:lnTo>
                    <a:pt x="1261" y="669"/>
                  </a:lnTo>
                  <a:lnTo>
                    <a:pt x="1300" y="672"/>
                  </a:lnTo>
                  <a:lnTo>
                    <a:pt x="1340" y="674"/>
                  </a:lnTo>
                  <a:lnTo>
                    <a:pt x="1382" y="674"/>
                  </a:lnTo>
                  <a:lnTo>
                    <a:pt x="1387" y="672"/>
                  </a:lnTo>
                  <a:lnTo>
                    <a:pt x="1392" y="672"/>
                  </a:lnTo>
                  <a:lnTo>
                    <a:pt x="1398" y="672"/>
                  </a:lnTo>
                  <a:lnTo>
                    <a:pt x="1403" y="672"/>
                  </a:lnTo>
                  <a:lnTo>
                    <a:pt x="1377" y="721"/>
                  </a:lnTo>
                  <a:lnTo>
                    <a:pt x="1348" y="765"/>
                  </a:lnTo>
                  <a:lnTo>
                    <a:pt x="1311" y="805"/>
                  </a:lnTo>
                  <a:lnTo>
                    <a:pt x="1269" y="838"/>
                  </a:lnTo>
                  <a:lnTo>
                    <a:pt x="1224" y="870"/>
                  </a:lnTo>
                  <a:lnTo>
                    <a:pt x="1177" y="898"/>
                  </a:lnTo>
                  <a:lnTo>
                    <a:pt x="1130" y="924"/>
                  </a:lnTo>
                  <a:lnTo>
                    <a:pt x="1080" y="950"/>
                  </a:lnTo>
                  <a:lnTo>
                    <a:pt x="1040" y="971"/>
                  </a:lnTo>
                  <a:lnTo>
                    <a:pt x="1001" y="992"/>
                  </a:lnTo>
                  <a:lnTo>
                    <a:pt x="964" y="1015"/>
                  </a:lnTo>
                  <a:lnTo>
                    <a:pt x="930" y="1039"/>
                  </a:lnTo>
                  <a:lnTo>
                    <a:pt x="898" y="1062"/>
                  </a:lnTo>
                  <a:lnTo>
                    <a:pt x="869" y="1091"/>
                  </a:lnTo>
                  <a:lnTo>
                    <a:pt x="846" y="1120"/>
                  </a:lnTo>
                  <a:lnTo>
                    <a:pt x="827" y="1154"/>
                  </a:lnTo>
                  <a:close/>
                </a:path>
              </a:pathLst>
            </a:custGeom>
            <a:solidFill>
              <a:schemeClr val="hlink"/>
            </a:solidFill>
            <a:ln w="9525">
              <a:noFill/>
              <a:round/>
              <a:headEnd/>
              <a:tailEnd/>
            </a:ln>
          </p:spPr>
          <p:txBody>
            <a:bodyPr/>
            <a:lstStyle/>
            <a:p>
              <a:endParaRPr lang="vi-VN"/>
            </a:p>
          </p:txBody>
        </p:sp>
        <p:sp>
          <p:nvSpPr>
            <p:cNvPr id="12" name="Freeform 11">
              <a:extLst>
                <a:ext uri="{FF2B5EF4-FFF2-40B4-BE49-F238E27FC236}">
                  <a16:creationId xmlns:a16="http://schemas.microsoft.com/office/drawing/2014/main" id="{396B6DE2-A6FB-8D4F-A6F5-87638189A8C5}"/>
                </a:ext>
              </a:extLst>
            </p:cNvPr>
            <p:cNvSpPr>
              <a:spLocks/>
            </p:cNvSpPr>
            <p:nvPr/>
          </p:nvSpPr>
          <p:spPr bwMode="auto">
            <a:xfrm>
              <a:off x="3158" y="884"/>
              <a:ext cx="100" cy="102"/>
            </a:xfrm>
            <a:custGeom>
              <a:avLst/>
              <a:gdLst>
                <a:gd name="T0" fmla="*/ 50 w 100"/>
                <a:gd name="T1" fmla="*/ 0 h 102"/>
                <a:gd name="T2" fmla="*/ 71 w 100"/>
                <a:gd name="T3" fmla="*/ 6 h 102"/>
                <a:gd name="T4" fmla="*/ 87 w 100"/>
                <a:gd name="T5" fmla="*/ 16 h 102"/>
                <a:gd name="T6" fmla="*/ 98 w 100"/>
                <a:gd name="T7" fmla="*/ 32 h 102"/>
                <a:gd name="T8" fmla="*/ 100 w 100"/>
                <a:gd name="T9" fmla="*/ 50 h 102"/>
                <a:gd name="T10" fmla="*/ 98 w 100"/>
                <a:gd name="T11" fmla="*/ 71 h 102"/>
                <a:gd name="T12" fmla="*/ 87 w 100"/>
                <a:gd name="T13" fmla="*/ 86 h 102"/>
                <a:gd name="T14" fmla="*/ 71 w 100"/>
                <a:gd name="T15" fmla="*/ 97 h 102"/>
                <a:gd name="T16" fmla="*/ 50 w 100"/>
                <a:gd name="T17" fmla="*/ 102 h 102"/>
                <a:gd name="T18" fmla="*/ 29 w 100"/>
                <a:gd name="T19" fmla="*/ 97 h 102"/>
                <a:gd name="T20" fmla="*/ 13 w 100"/>
                <a:gd name="T21" fmla="*/ 86 h 102"/>
                <a:gd name="T22" fmla="*/ 3 w 100"/>
                <a:gd name="T23" fmla="*/ 71 h 102"/>
                <a:gd name="T24" fmla="*/ 0 w 100"/>
                <a:gd name="T25" fmla="*/ 50 h 102"/>
                <a:gd name="T26" fmla="*/ 3 w 100"/>
                <a:gd name="T27" fmla="*/ 32 h 102"/>
                <a:gd name="T28" fmla="*/ 13 w 100"/>
                <a:gd name="T29" fmla="*/ 16 h 102"/>
                <a:gd name="T30" fmla="*/ 29 w 100"/>
                <a:gd name="T31" fmla="*/ 6 h 102"/>
                <a:gd name="T32" fmla="*/ 50 w 100"/>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02"/>
                <a:gd name="T53" fmla="*/ 100 w 100"/>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02">
                  <a:moveTo>
                    <a:pt x="50" y="0"/>
                  </a:moveTo>
                  <a:lnTo>
                    <a:pt x="71" y="6"/>
                  </a:lnTo>
                  <a:lnTo>
                    <a:pt x="87" y="16"/>
                  </a:lnTo>
                  <a:lnTo>
                    <a:pt x="98" y="32"/>
                  </a:lnTo>
                  <a:lnTo>
                    <a:pt x="100" y="50"/>
                  </a:lnTo>
                  <a:lnTo>
                    <a:pt x="98" y="71"/>
                  </a:lnTo>
                  <a:lnTo>
                    <a:pt x="87" y="86"/>
                  </a:lnTo>
                  <a:lnTo>
                    <a:pt x="71" y="97"/>
                  </a:lnTo>
                  <a:lnTo>
                    <a:pt x="50" y="102"/>
                  </a:lnTo>
                  <a:lnTo>
                    <a:pt x="29" y="97"/>
                  </a:lnTo>
                  <a:lnTo>
                    <a:pt x="13" y="86"/>
                  </a:lnTo>
                  <a:lnTo>
                    <a:pt x="3" y="71"/>
                  </a:lnTo>
                  <a:lnTo>
                    <a:pt x="0" y="50"/>
                  </a:lnTo>
                  <a:lnTo>
                    <a:pt x="3" y="32"/>
                  </a:lnTo>
                  <a:lnTo>
                    <a:pt x="13" y="16"/>
                  </a:lnTo>
                  <a:lnTo>
                    <a:pt x="29" y="6"/>
                  </a:lnTo>
                  <a:lnTo>
                    <a:pt x="50" y="0"/>
                  </a:lnTo>
                  <a:close/>
                </a:path>
              </a:pathLst>
            </a:custGeom>
            <a:solidFill>
              <a:srgbClr val="000000"/>
            </a:solidFill>
            <a:ln w="9525">
              <a:noFill/>
              <a:round/>
              <a:headEnd/>
              <a:tailEnd/>
            </a:ln>
          </p:spPr>
          <p:txBody>
            <a:bodyPr/>
            <a:lstStyle/>
            <a:p>
              <a:endParaRPr lang="vi-VN"/>
            </a:p>
          </p:txBody>
        </p:sp>
        <p:sp>
          <p:nvSpPr>
            <p:cNvPr id="13" name="Freeform 12">
              <a:extLst>
                <a:ext uri="{FF2B5EF4-FFF2-40B4-BE49-F238E27FC236}">
                  <a16:creationId xmlns:a16="http://schemas.microsoft.com/office/drawing/2014/main" id="{0462F5C5-041A-3E45-975C-0F44AB9D042D}"/>
                </a:ext>
              </a:extLst>
            </p:cNvPr>
            <p:cNvSpPr>
              <a:spLocks/>
            </p:cNvSpPr>
            <p:nvPr/>
          </p:nvSpPr>
          <p:spPr bwMode="auto">
            <a:xfrm>
              <a:off x="3581" y="884"/>
              <a:ext cx="103" cy="102"/>
            </a:xfrm>
            <a:custGeom>
              <a:avLst/>
              <a:gdLst>
                <a:gd name="T0" fmla="*/ 50 w 103"/>
                <a:gd name="T1" fmla="*/ 0 h 102"/>
                <a:gd name="T2" fmla="*/ 71 w 103"/>
                <a:gd name="T3" fmla="*/ 6 h 102"/>
                <a:gd name="T4" fmla="*/ 87 w 103"/>
                <a:gd name="T5" fmla="*/ 16 h 102"/>
                <a:gd name="T6" fmla="*/ 98 w 103"/>
                <a:gd name="T7" fmla="*/ 32 h 102"/>
                <a:gd name="T8" fmla="*/ 103 w 103"/>
                <a:gd name="T9" fmla="*/ 50 h 102"/>
                <a:gd name="T10" fmla="*/ 98 w 103"/>
                <a:gd name="T11" fmla="*/ 71 h 102"/>
                <a:gd name="T12" fmla="*/ 87 w 103"/>
                <a:gd name="T13" fmla="*/ 86 h 102"/>
                <a:gd name="T14" fmla="*/ 71 w 103"/>
                <a:gd name="T15" fmla="*/ 97 h 102"/>
                <a:gd name="T16" fmla="*/ 50 w 103"/>
                <a:gd name="T17" fmla="*/ 102 h 102"/>
                <a:gd name="T18" fmla="*/ 32 w 103"/>
                <a:gd name="T19" fmla="*/ 97 h 102"/>
                <a:gd name="T20" fmla="*/ 16 w 103"/>
                <a:gd name="T21" fmla="*/ 86 h 102"/>
                <a:gd name="T22" fmla="*/ 6 w 103"/>
                <a:gd name="T23" fmla="*/ 71 h 102"/>
                <a:gd name="T24" fmla="*/ 0 w 103"/>
                <a:gd name="T25" fmla="*/ 50 h 102"/>
                <a:gd name="T26" fmla="*/ 6 w 103"/>
                <a:gd name="T27" fmla="*/ 32 h 102"/>
                <a:gd name="T28" fmla="*/ 16 w 103"/>
                <a:gd name="T29" fmla="*/ 16 h 102"/>
                <a:gd name="T30" fmla="*/ 32 w 103"/>
                <a:gd name="T31" fmla="*/ 6 h 102"/>
                <a:gd name="T32" fmla="*/ 50 w 103"/>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2"/>
                <a:gd name="T53" fmla="*/ 103 w 103"/>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2">
                  <a:moveTo>
                    <a:pt x="50" y="0"/>
                  </a:moveTo>
                  <a:lnTo>
                    <a:pt x="71" y="6"/>
                  </a:lnTo>
                  <a:lnTo>
                    <a:pt x="87" y="16"/>
                  </a:lnTo>
                  <a:lnTo>
                    <a:pt x="98" y="32"/>
                  </a:lnTo>
                  <a:lnTo>
                    <a:pt x="103" y="50"/>
                  </a:lnTo>
                  <a:lnTo>
                    <a:pt x="98" y="71"/>
                  </a:lnTo>
                  <a:lnTo>
                    <a:pt x="87" y="86"/>
                  </a:lnTo>
                  <a:lnTo>
                    <a:pt x="71" y="97"/>
                  </a:lnTo>
                  <a:lnTo>
                    <a:pt x="50" y="102"/>
                  </a:lnTo>
                  <a:lnTo>
                    <a:pt x="32" y="97"/>
                  </a:lnTo>
                  <a:lnTo>
                    <a:pt x="16" y="86"/>
                  </a:lnTo>
                  <a:lnTo>
                    <a:pt x="6" y="71"/>
                  </a:lnTo>
                  <a:lnTo>
                    <a:pt x="0" y="50"/>
                  </a:lnTo>
                  <a:lnTo>
                    <a:pt x="6" y="32"/>
                  </a:lnTo>
                  <a:lnTo>
                    <a:pt x="16" y="16"/>
                  </a:lnTo>
                  <a:lnTo>
                    <a:pt x="32" y="6"/>
                  </a:lnTo>
                  <a:lnTo>
                    <a:pt x="50" y="0"/>
                  </a:lnTo>
                  <a:close/>
                </a:path>
              </a:pathLst>
            </a:custGeom>
            <a:solidFill>
              <a:srgbClr val="000000"/>
            </a:solidFill>
            <a:ln w="9525">
              <a:noFill/>
              <a:round/>
              <a:headEnd/>
              <a:tailEnd/>
            </a:ln>
          </p:spPr>
          <p:txBody>
            <a:bodyPr/>
            <a:lstStyle/>
            <a:p>
              <a:endParaRPr lang="vi-VN"/>
            </a:p>
          </p:txBody>
        </p:sp>
      </p:grpSp>
    </p:spTree>
    <p:extLst>
      <p:ext uri="{BB962C8B-B14F-4D97-AF65-F5344CB8AC3E}">
        <p14:creationId xmlns:p14="http://schemas.microsoft.com/office/powerpoint/2010/main" val="4215129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E768-61A8-B745-AF8C-9C214A93A0F1}"/>
              </a:ext>
            </a:extLst>
          </p:cNvPr>
          <p:cNvSpPr>
            <a:spLocks noGrp="1"/>
          </p:cNvSpPr>
          <p:nvPr>
            <p:ph type="title"/>
          </p:nvPr>
        </p:nvSpPr>
        <p:spPr/>
        <p:txBody>
          <a:bodyPr/>
          <a:lstStyle/>
          <a:p>
            <a:r>
              <a:rPr lang="en-VN" dirty="0"/>
              <a:t>Publication in Computer Science</a:t>
            </a:r>
          </a:p>
        </p:txBody>
      </p:sp>
      <p:sp>
        <p:nvSpPr>
          <p:cNvPr id="3" name="Content Placeholder 2">
            <a:extLst>
              <a:ext uri="{FF2B5EF4-FFF2-40B4-BE49-F238E27FC236}">
                <a16:creationId xmlns:a16="http://schemas.microsoft.com/office/drawing/2014/main" id="{4946384B-7956-AF4E-9D5E-7ED278DC893E}"/>
              </a:ext>
            </a:extLst>
          </p:cNvPr>
          <p:cNvSpPr>
            <a:spLocks noGrp="1"/>
          </p:cNvSpPr>
          <p:nvPr>
            <p:ph idx="1"/>
          </p:nvPr>
        </p:nvSpPr>
        <p:spPr/>
        <p:txBody>
          <a:bodyPr>
            <a:normAutofit fontScale="92500" lnSpcReduction="10000"/>
          </a:bodyPr>
          <a:lstStyle/>
          <a:p>
            <a:r>
              <a:rPr lang="en-VN" dirty="0"/>
              <a:t>You need publish your work to the world</a:t>
            </a:r>
          </a:p>
          <a:p>
            <a:pPr lvl="1"/>
            <a:r>
              <a:rPr lang="en-VN" dirty="0"/>
              <a:t>If people don’t know about it, they won’t use it</a:t>
            </a:r>
          </a:p>
          <a:p>
            <a:pPr lvl="1"/>
            <a:r>
              <a:rPr lang="en-VN" dirty="0"/>
              <a:t>Increase probability of adoption</a:t>
            </a:r>
          </a:p>
          <a:p>
            <a:r>
              <a:rPr lang="en-VN" dirty="0"/>
              <a:t>Requirements of writing</a:t>
            </a:r>
          </a:p>
          <a:p>
            <a:pPr lvl="1"/>
            <a:r>
              <a:rPr lang="en-VN" dirty="0"/>
              <a:t>Standard form, structure</a:t>
            </a:r>
          </a:p>
          <a:p>
            <a:pPr lvl="1"/>
            <a:r>
              <a:rPr lang="en-VN" dirty="0"/>
              <a:t>Good content, style, organisation</a:t>
            </a:r>
          </a:p>
          <a:p>
            <a:r>
              <a:rPr lang="en-VN" dirty="0"/>
              <a:t>Requirements of quality</a:t>
            </a:r>
          </a:p>
          <a:p>
            <a:pPr lvl="1"/>
            <a:r>
              <a:rPr lang="en-VN" dirty="0"/>
              <a:t>a valid publication, published in the right place like in peer-reviewed journals, conferences</a:t>
            </a:r>
          </a:p>
          <a:p>
            <a:pPr lvl="1"/>
            <a:r>
              <a:rPr lang="en-VN" dirty="0"/>
              <a:t>contain results with sufficient information to enable (i) assess, (ii) repeat experiments</a:t>
            </a:r>
          </a:p>
          <a:p>
            <a:endParaRPr lang="en-VN" dirty="0"/>
          </a:p>
        </p:txBody>
      </p:sp>
      <p:sp>
        <p:nvSpPr>
          <p:cNvPr id="4" name="Slide Number Placeholder 3">
            <a:extLst>
              <a:ext uri="{FF2B5EF4-FFF2-40B4-BE49-F238E27FC236}">
                <a16:creationId xmlns:a16="http://schemas.microsoft.com/office/drawing/2014/main" id="{CECDE60E-0FF4-D74B-B26C-39854CB5B2F3}"/>
              </a:ext>
            </a:extLst>
          </p:cNvPr>
          <p:cNvSpPr>
            <a:spLocks noGrp="1"/>
          </p:cNvSpPr>
          <p:nvPr>
            <p:ph type="sldNum" sz="quarter" idx="12"/>
          </p:nvPr>
        </p:nvSpPr>
        <p:spPr/>
        <p:txBody>
          <a:bodyPr/>
          <a:lstStyle/>
          <a:p>
            <a:fld id="{8C13379D-D487-4446-85FC-E9ED5B8B80F6}" type="slidenum">
              <a:rPr lang="en-US" smtClean="0"/>
              <a:pPr/>
              <a:t>8</a:t>
            </a:fld>
            <a:endParaRPr lang="en-US"/>
          </a:p>
        </p:txBody>
      </p:sp>
    </p:spTree>
    <p:extLst>
      <p:ext uri="{BB962C8B-B14F-4D97-AF65-F5344CB8AC3E}">
        <p14:creationId xmlns:p14="http://schemas.microsoft.com/office/powerpoint/2010/main" val="100261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FED4-5EE0-B541-BCEF-95F14E069EE1}"/>
              </a:ext>
            </a:extLst>
          </p:cNvPr>
          <p:cNvSpPr>
            <a:spLocks noGrp="1"/>
          </p:cNvSpPr>
          <p:nvPr>
            <p:ph type="title"/>
          </p:nvPr>
        </p:nvSpPr>
        <p:spPr/>
        <p:txBody>
          <a:bodyPr/>
          <a:lstStyle/>
          <a:p>
            <a:r>
              <a:rPr lang="en-VN" dirty="0"/>
              <a:t>Publication in Computer Science</a:t>
            </a:r>
          </a:p>
        </p:txBody>
      </p:sp>
      <p:sp>
        <p:nvSpPr>
          <p:cNvPr id="4" name="Slide Number Placeholder 3">
            <a:extLst>
              <a:ext uri="{FF2B5EF4-FFF2-40B4-BE49-F238E27FC236}">
                <a16:creationId xmlns:a16="http://schemas.microsoft.com/office/drawing/2014/main" id="{4054FEF2-C40F-5746-A582-8FEA27C21345}"/>
              </a:ext>
            </a:extLst>
          </p:cNvPr>
          <p:cNvSpPr>
            <a:spLocks noGrp="1"/>
          </p:cNvSpPr>
          <p:nvPr>
            <p:ph type="sldNum" sz="quarter" idx="12"/>
          </p:nvPr>
        </p:nvSpPr>
        <p:spPr/>
        <p:txBody>
          <a:bodyPr/>
          <a:lstStyle/>
          <a:p>
            <a:fld id="{8C13379D-D487-4446-85FC-E9ED5B8B80F6}" type="slidenum">
              <a:rPr lang="en-US" smtClean="0"/>
              <a:pPr/>
              <a:t>9</a:t>
            </a:fld>
            <a:endParaRPr lang="en-US"/>
          </a:p>
        </p:txBody>
      </p:sp>
      <p:pic>
        <p:nvPicPr>
          <p:cNvPr id="6" name="Picture 5">
            <a:extLst>
              <a:ext uri="{FF2B5EF4-FFF2-40B4-BE49-F238E27FC236}">
                <a16:creationId xmlns:a16="http://schemas.microsoft.com/office/drawing/2014/main" id="{C532F407-21E5-4845-8DC9-44A0D296D84B}"/>
              </a:ext>
            </a:extLst>
          </p:cNvPr>
          <p:cNvPicPr>
            <a:picLocks noChangeAspect="1"/>
          </p:cNvPicPr>
          <p:nvPr/>
        </p:nvPicPr>
        <p:blipFill>
          <a:blip r:embed="rId2"/>
          <a:stretch>
            <a:fillRect/>
          </a:stretch>
        </p:blipFill>
        <p:spPr>
          <a:xfrm>
            <a:off x="643008" y="1398331"/>
            <a:ext cx="8272392" cy="2572979"/>
          </a:xfrm>
          <a:prstGeom prst="rect">
            <a:avLst/>
          </a:prstGeom>
        </p:spPr>
      </p:pic>
      <p:sp>
        <p:nvSpPr>
          <p:cNvPr id="7" name="Rectangle 6">
            <a:extLst>
              <a:ext uri="{FF2B5EF4-FFF2-40B4-BE49-F238E27FC236}">
                <a16:creationId xmlns:a16="http://schemas.microsoft.com/office/drawing/2014/main" id="{A1687262-3625-FB4F-894A-364DEE54D2F9}"/>
              </a:ext>
            </a:extLst>
          </p:cNvPr>
          <p:cNvSpPr/>
          <p:nvPr/>
        </p:nvSpPr>
        <p:spPr>
          <a:xfrm>
            <a:off x="3489112" y="3992854"/>
            <a:ext cx="2394373" cy="369332"/>
          </a:xfrm>
          <a:prstGeom prst="rect">
            <a:avLst/>
          </a:prstGeom>
        </p:spPr>
        <p:txBody>
          <a:bodyPr wrap="none">
            <a:spAutoFit/>
          </a:bodyPr>
          <a:lstStyle/>
          <a:p>
            <a:pPr algn="ctr"/>
            <a:r>
              <a:rPr lang="en-VN" dirty="0"/>
              <a:t>Number of publications</a:t>
            </a:r>
          </a:p>
        </p:txBody>
      </p:sp>
      <p:pic>
        <p:nvPicPr>
          <p:cNvPr id="11" name="Picture 10">
            <a:extLst>
              <a:ext uri="{FF2B5EF4-FFF2-40B4-BE49-F238E27FC236}">
                <a16:creationId xmlns:a16="http://schemas.microsoft.com/office/drawing/2014/main" id="{0769ED91-1A21-B849-9032-DC21E3ADC930}"/>
              </a:ext>
            </a:extLst>
          </p:cNvPr>
          <p:cNvPicPr>
            <a:picLocks noChangeAspect="1"/>
          </p:cNvPicPr>
          <p:nvPr/>
        </p:nvPicPr>
        <p:blipFill>
          <a:blip r:embed="rId3"/>
          <a:stretch>
            <a:fillRect/>
          </a:stretch>
        </p:blipFill>
        <p:spPr>
          <a:xfrm>
            <a:off x="752231" y="4432300"/>
            <a:ext cx="3149600" cy="2044700"/>
          </a:xfrm>
          <a:prstGeom prst="rect">
            <a:avLst/>
          </a:prstGeom>
        </p:spPr>
      </p:pic>
      <p:sp>
        <p:nvSpPr>
          <p:cNvPr id="12" name="Rectangle 11">
            <a:extLst>
              <a:ext uri="{FF2B5EF4-FFF2-40B4-BE49-F238E27FC236}">
                <a16:creationId xmlns:a16="http://schemas.microsoft.com/office/drawing/2014/main" id="{171B135A-BE8D-964B-B35A-1F334FD91964}"/>
              </a:ext>
            </a:extLst>
          </p:cNvPr>
          <p:cNvSpPr/>
          <p:nvPr/>
        </p:nvSpPr>
        <p:spPr>
          <a:xfrm>
            <a:off x="3974502" y="6500171"/>
            <a:ext cx="1423595" cy="369332"/>
          </a:xfrm>
          <a:prstGeom prst="rect">
            <a:avLst/>
          </a:prstGeom>
        </p:spPr>
        <p:txBody>
          <a:bodyPr wrap="none">
            <a:spAutoFit/>
          </a:bodyPr>
          <a:lstStyle/>
          <a:p>
            <a:pPr algn="ctr"/>
            <a:r>
              <a:rPr lang="en-VN" dirty="0"/>
              <a:t>Source: DBLP</a:t>
            </a:r>
          </a:p>
        </p:txBody>
      </p:sp>
      <p:pic>
        <p:nvPicPr>
          <p:cNvPr id="13" name="Picture 12">
            <a:extLst>
              <a:ext uri="{FF2B5EF4-FFF2-40B4-BE49-F238E27FC236}">
                <a16:creationId xmlns:a16="http://schemas.microsoft.com/office/drawing/2014/main" id="{C0F95363-29CD-C54B-8D77-6676E2DDAA99}"/>
              </a:ext>
            </a:extLst>
          </p:cNvPr>
          <p:cNvPicPr>
            <a:picLocks noChangeAspect="1"/>
          </p:cNvPicPr>
          <p:nvPr/>
        </p:nvPicPr>
        <p:blipFill>
          <a:blip r:embed="rId4"/>
          <a:stretch>
            <a:fillRect/>
          </a:stretch>
        </p:blipFill>
        <p:spPr>
          <a:xfrm>
            <a:off x="5242171" y="4480871"/>
            <a:ext cx="3314700" cy="2019300"/>
          </a:xfrm>
          <a:prstGeom prst="rect">
            <a:avLst/>
          </a:prstGeom>
        </p:spPr>
      </p:pic>
    </p:spTree>
    <p:extLst>
      <p:ext uri="{BB962C8B-B14F-4D97-AF65-F5344CB8AC3E}">
        <p14:creationId xmlns:p14="http://schemas.microsoft.com/office/powerpoint/2010/main" val="320324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1578</TotalTime>
  <Words>5682</Words>
  <Application>Microsoft Macintosh PowerPoint</Application>
  <PresentationFormat>On-screen Show (4:3)</PresentationFormat>
  <Paragraphs>618</Paragraphs>
  <Slides>72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Cambria Math</vt:lpstr>
      <vt:lpstr>Courier</vt:lpstr>
      <vt:lpstr>Myriad Pro</vt:lpstr>
      <vt:lpstr>Wingdings</vt:lpstr>
      <vt:lpstr>Office Theme</vt:lpstr>
      <vt:lpstr>Technical Writing and Presentation Introduction to Research Writing</vt:lpstr>
      <vt:lpstr>Contents</vt:lpstr>
      <vt:lpstr>PowerPoint Presentation</vt:lpstr>
      <vt:lpstr>What is research?</vt:lpstr>
      <vt:lpstr>What is research?</vt:lpstr>
      <vt:lpstr>What is research</vt:lpstr>
      <vt:lpstr>PowerPoint Presentation</vt:lpstr>
      <vt:lpstr>Publication in Computer Science</vt:lpstr>
      <vt:lpstr>Publication in Computer Science</vt:lpstr>
      <vt:lpstr>Publication in Computer Science</vt:lpstr>
      <vt:lpstr>Publication in Computer Science</vt:lpstr>
      <vt:lpstr>Publication in Computer Science</vt:lpstr>
      <vt:lpstr>Publication in Computer Science</vt:lpstr>
      <vt:lpstr>PowerPoint Presentation</vt:lpstr>
      <vt:lpstr>Structure of a scientific paper</vt:lpstr>
      <vt:lpstr>Structure of a scientific paper</vt:lpstr>
      <vt:lpstr>Title</vt:lpstr>
      <vt:lpstr>Title – Different types</vt:lpstr>
      <vt:lpstr>Title – Examples</vt:lpstr>
      <vt:lpstr>Abstract</vt:lpstr>
      <vt:lpstr>Abstract - Example</vt:lpstr>
      <vt:lpstr>PowerPoint Presentation</vt:lpstr>
      <vt:lpstr>Introduction</vt:lpstr>
      <vt:lpstr>Body</vt:lpstr>
      <vt:lpstr>Discussion</vt:lpstr>
      <vt:lpstr>References</vt:lpstr>
      <vt:lpstr>PowerPoint Presentation</vt:lpstr>
      <vt:lpstr>Coherence and Cohesion</vt:lpstr>
      <vt:lpstr>Cohesion - Approaches</vt:lpstr>
      <vt:lpstr>Cohesion - Approaches</vt:lpstr>
      <vt:lpstr>Cohesion - Approaches</vt:lpstr>
      <vt:lpstr>Cohesion – Cohesive Words/Phares</vt:lpstr>
      <vt:lpstr>Cohesion – Cohesive Words/Phares</vt:lpstr>
      <vt:lpstr>Cohesion – Cohesive Words/Phares</vt:lpstr>
      <vt:lpstr>Cohesion - Example</vt:lpstr>
      <vt:lpstr>Coherence</vt:lpstr>
      <vt:lpstr>Coherence - Example</vt:lpstr>
      <vt:lpstr>PowerPoint Presentation</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Variety and Clarity</vt:lpstr>
      <vt:lpstr>PowerPoint Presentation</vt:lpstr>
      <vt:lpstr>Common grammar and punctuation errors</vt:lpstr>
      <vt:lpstr>Common grammar and punctuation errors</vt:lpstr>
      <vt:lpstr>Common grammar and punctuation errors</vt:lpstr>
      <vt:lpstr>Common grammar and punctuation errors</vt:lpstr>
      <vt:lpstr>Common grammar and punctuation errors</vt:lpstr>
      <vt:lpstr>Common grammar and punctuation errors</vt:lpstr>
      <vt:lpstr>Common grammar and punctuation errors</vt:lpstr>
      <vt:lpstr>Common grammar and punctuation errors</vt:lpstr>
      <vt:lpstr>PowerPoint Presentation</vt:lpstr>
      <vt:lpstr>Editing and proofreading strategies</vt:lpstr>
      <vt:lpstr>Editing</vt:lpstr>
      <vt:lpstr>Editing</vt:lpstr>
      <vt:lpstr>Editing</vt:lpstr>
      <vt:lpstr>Editing</vt:lpstr>
      <vt:lpstr>Proofreading</vt:lpstr>
      <vt:lpstr>Proofreading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Writing and Presentation Introduction to Research Writing</dc:title>
  <dc:creator>Do Ba Lam</dc:creator>
  <cp:lastModifiedBy>Do Ba Lam</cp:lastModifiedBy>
  <cp:revision>47</cp:revision>
  <dcterms:created xsi:type="dcterms:W3CDTF">2020-04-06T07:54:16Z</dcterms:created>
  <dcterms:modified xsi:type="dcterms:W3CDTF">2020-04-07T10:25:04Z</dcterms:modified>
</cp:coreProperties>
</file>